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9" r:id="rId3"/>
    <p:sldId id="264" r:id="rId4"/>
    <p:sldId id="270" r:id="rId5"/>
    <p:sldId id="272" r:id="rId6"/>
    <p:sldId id="273" r:id="rId7"/>
    <p:sldId id="274" r:id="rId8"/>
    <p:sldId id="275" r:id="rId9"/>
    <p:sldId id="276" r:id="rId10"/>
    <p:sldId id="277" r:id="rId11"/>
    <p:sldId id="285" r:id="rId12"/>
    <p:sldId id="287" r:id="rId13"/>
    <p:sldId id="268" r:id="rId14"/>
    <p:sldId id="283" r:id="rId15"/>
    <p:sldId id="284" r:id="rId16"/>
    <p:sldId id="278" r:id="rId17"/>
    <p:sldId id="279" r:id="rId18"/>
    <p:sldId id="280" r:id="rId19"/>
    <p:sldId id="281" r:id="rId20"/>
    <p:sldId id="260" r:id="rId21"/>
    <p:sldId id="282" r:id="rId22"/>
    <p:sldId id="286" r:id="rId23"/>
    <p:sldId id="28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2"/>
    <p:restoredTop sz="94649"/>
  </p:normalViewPr>
  <p:slideViewPr>
    <p:cSldViewPr snapToGrid="0" snapToObjects="1">
      <p:cViewPr varScale="1">
        <p:scale>
          <a:sx n="108" d="100"/>
          <a:sy n="108" d="100"/>
        </p:scale>
        <p:origin x="56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Times New Roman" panose="02020603050405020304" pitchFamily="18" charset="0"/>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Times New Roman" panose="02020603050405020304" pitchFamily="18" charset="0"/>
              </a:defRPr>
            </a:lvl1pPr>
          </a:lstStyle>
          <a:p>
            <a:fld id="{2B0A0E8B-0D2C-6F43-858D-D529B3CB624C}" type="datetimeFigureOut">
              <a:rPr kumimoji="1" lang="zh-CN" altLang="en-US" smtClean="0"/>
              <a:pPr/>
              <a:t>2020/12/2</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Times New Roman" panose="02020603050405020304" pitchFamily="18" charset="0"/>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Times New Roman" panose="02020603050405020304" pitchFamily="18" charset="0"/>
              </a:defRPr>
            </a:lvl1pPr>
          </a:lstStyle>
          <a:p>
            <a:fld id="{47C43EEE-66CA-734E-A7BF-561215D1FFC0}" type="slidenum">
              <a:rPr kumimoji="1" lang="zh-CN" altLang="en-US" smtClean="0"/>
              <a:pPr/>
              <a:t>‹#›</a:t>
            </a:fld>
            <a:endParaRPr kumimoji="1" lang="zh-CN" altLang="en-US" dirty="0"/>
          </a:p>
        </p:txBody>
      </p:sp>
    </p:spTree>
    <p:extLst>
      <p:ext uri="{BB962C8B-B14F-4D97-AF65-F5344CB8AC3E}">
        <p14:creationId xmlns:p14="http://schemas.microsoft.com/office/powerpoint/2010/main" val="3713298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Times New Roman" panose="02020603050405020304" pitchFamily="18"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that</a:t>
            </a:r>
            <a:r>
              <a:rPr lang="zh-CN" altLang="en-US" dirty="0"/>
              <a:t>， </a:t>
            </a:r>
            <a:r>
              <a:rPr lang="en-US" altLang="zh-CN" dirty="0"/>
              <a:t>the app will provide the </a:t>
            </a:r>
            <a:r>
              <a:rPr kumimoji="1" lang="en-US" altLang="zh-CN" sz="1200" b="1" dirty="0">
                <a:latin typeface="Times New Roman" panose="02020603050405020304" pitchFamily="18" charset="0"/>
                <a:cs typeface="Times New Roman" panose="02020603050405020304" pitchFamily="18" charset="0"/>
              </a:rPr>
              <a:t>Helpful Decisions from Reviews</a:t>
            </a:r>
            <a:r>
              <a:rPr kumimoji="1" lang="zh-CN" altLang="en-US" sz="1200" b="1" dirty="0">
                <a:latin typeface="Times New Roman" panose="02020603050405020304" pitchFamily="18" charset="0"/>
                <a:cs typeface="Times New Roman" panose="02020603050405020304" pitchFamily="18" charset="0"/>
              </a:rPr>
              <a:t>，</a:t>
            </a:r>
            <a:r>
              <a:rPr kumimoji="1" lang="en-US" altLang="zh-CN" sz="1200" b="1" dirty="0">
                <a:latin typeface="Times New Roman" panose="02020603050405020304" pitchFamily="18" charset="0"/>
                <a:cs typeface="Times New Roman" panose="02020603050405020304" pitchFamily="18" charset="0"/>
              </a:rPr>
              <a:t> </a:t>
            </a:r>
            <a:endParaRPr lang="zh-CN" altLang="en-US" dirty="0"/>
          </a:p>
        </p:txBody>
      </p:sp>
      <p:sp>
        <p:nvSpPr>
          <p:cNvPr id="4" name="灯片编号占位符 3"/>
          <p:cNvSpPr>
            <a:spLocks noGrp="1"/>
          </p:cNvSpPr>
          <p:nvPr>
            <p:ph type="sldNum" sz="quarter" idx="5"/>
          </p:nvPr>
        </p:nvSpPr>
        <p:spPr/>
        <p:txBody>
          <a:bodyPr/>
          <a:lstStyle/>
          <a:p>
            <a:fld id="{47C43EEE-66CA-734E-A7BF-561215D1FFC0}" type="slidenum">
              <a:rPr kumimoji="1" lang="zh-CN" altLang="en-US" smtClean="0"/>
              <a:pPr/>
              <a:t>17</a:t>
            </a:fld>
            <a:endParaRPr kumimoji="1" lang="zh-CN" altLang="en-US" dirty="0"/>
          </a:p>
        </p:txBody>
      </p:sp>
    </p:spTree>
    <p:extLst>
      <p:ext uri="{BB962C8B-B14F-4D97-AF65-F5344CB8AC3E}">
        <p14:creationId xmlns:p14="http://schemas.microsoft.com/office/powerpoint/2010/main" val="8863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1C87A-2745-1245-901C-BFBA2C445ED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5ADCB1C-1442-1E4F-B6DE-AF0F90060D83}"/>
              </a:ext>
            </a:extLst>
          </p:cNvPr>
          <p:cNvSpPr>
            <a:spLocks noGrp="1"/>
          </p:cNvSpPr>
          <p:nvPr>
            <p:ph type="subTitle" idx="1"/>
          </p:nvPr>
        </p:nvSpPr>
        <p:spPr>
          <a:xfrm>
            <a:off x="1524000" y="3602038"/>
            <a:ext cx="9144000" cy="1655762"/>
          </a:xfrm>
        </p:spPr>
        <p:txBody>
          <a:bodyPr/>
          <a:lstStyle>
            <a:lvl1pPr marL="0" indent="0" algn="ctr">
              <a:buNone/>
              <a:defRPr sz="2400" b="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1A5F1E10-E363-0846-A99E-20F5413465AB}"/>
              </a:ext>
            </a:extLst>
          </p:cNvPr>
          <p:cNvSpPr>
            <a:spLocks noGrp="1"/>
          </p:cNvSpPr>
          <p:nvPr>
            <p:ph type="dt" sz="half" idx="10"/>
          </p:nvPr>
        </p:nvSpPr>
        <p:spPr/>
        <p:txBody>
          <a:bodyPr/>
          <a:lstStyle>
            <a:lvl1pPr>
              <a:defRPr b="0" i="0"/>
            </a:lvl1pPr>
          </a:lstStyle>
          <a:p>
            <a:fld id="{B290F318-1A95-7E4A-A4D4-76DAF0F86AED}" type="datetimeFigureOut">
              <a:rPr kumimoji="1" lang="zh-CN" altLang="en-US" smtClean="0"/>
              <a:pPr/>
              <a:t>2020/12/2</a:t>
            </a:fld>
            <a:endParaRPr kumimoji="1" lang="zh-CN" altLang="en-US" dirty="0"/>
          </a:p>
        </p:txBody>
      </p:sp>
      <p:sp>
        <p:nvSpPr>
          <p:cNvPr id="5" name="页脚占位符 4">
            <a:extLst>
              <a:ext uri="{FF2B5EF4-FFF2-40B4-BE49-F238E27FC236}">
                <a16:creationId xmlns:a16="http://schemas.microsoft.com/office/drawing/2014/main" id="{49E2CE4C-0B94-7447-9BA9-8989C2681767}"/>
              </a:ext>
            </a:extLst>
          </p:cNvPr>
          <p:cNvSpPr>
            <a:spLocks noGrp="1"/>
          </p:cNvSpPr>
          <p:nvPr>
            <p:ph type="ftr" sz="quarter" idx="11"/>
          </p:nvPr>
        </p:nvSpPr>
        <p:spPr/>
        <p:txBody>
          <a:bodyPr/>
          <a:lstStyle>
            <a:lvl1pPr>
              <a:defRPr b="0" i="0"/>
            </a:lvl1pPr>
          </a:lstStyle>
          <a:p>
            <a:endParaRPr kumimoji="1" lang="zh-CN" altLang="en-US" dirty="0"/>
          </a:p>
        </p:txBody>
      </p:sp>
      <p:sp>
        <p:nvSpPr>
          <p:cNvPr id="6" name="灯片编号占位符 5">
            <a:extLst>
              <a:ext uri="{FF2B5EF4-FFF2-40B4-BE49-F238E27FC236}">
                <a16:creationId xmlns:a16="http://schemas.microsoft.com/office/drawing/2014/main" id="{58E4C699-3249-744F-A38B-FDD8656663B8}"/>
              </a:ext>
            </a:extLst>
          </p:cNvPr>
          <p:cNvSpPr>
            <a:spLocks noGrp="1"/>
          </p:cNvSpPr>
          <p:nvPr>
            <p:ph type="sldNum" sz="quarter" idx="12"/>
          </p:nvPr>
        </p:nvSpPr>
        <p:spPr/>
        <p:txBody>
          <a:bodyPr/>
          <a:lstStyle>
            <a:lvl1pPr>
              <a:defRPr b="0" i="0"/>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378480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B898D-6F80-134B-97E7-4445E5F58504}"/>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2D04387-1374-3144-9229-5002EA0E3840}"/>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12A1A7C8-FA78-0D4B-8E2F-58410A60A4BB}"/>
              </a:ext>
            </a:extLst>
          </p:cNvPr>
          <p:cNvSpPr>
            <a:spLocks noGrp="1"/>
          </p:cNvSpPr>
          <p:nvPr>
            <p:ph type="dt" sz="half" idx="10"/>
          </p:nvPr>
        </p:nvSpPr>
        <p:spPr/>
        <p:txBody>
          <a:bodyPr/>
          <a:lstStyle>
            <a:lvl1pPr>
              <a:defRPr b="0" i="0"/>
            </a:lvl1pPr>
          </a:lstStyle>
          <a:p>
            <a:fld id="{B290F318-1A95-7E4A-A4D4-76DAF0F86AED}" type="datetimeFigureOut">
              <a:rPr kumimoji="1" lang="zh-CN" altLang="en-US" smtClean="0"/>
              <a:pPr/>
              <a:t>2020/12/2</a:t>
            </a:fld>
            <a:endParaRPr kumimoji="1" lang="zh-CN" altLang="en-US" dirty="0"/>
          </a:p>
        </p:txBody>
      </p:sp>
      <p:sp>
        <p:nvSpPr>
          <p:cNvPr id="5" name="页脚占位符 4">
            <a:extLst>
              <a:ext uri="{FF2B5EF4-FFF2-40B4-BE49-F238E27FC236}">
                <a16:creationId xmlns:a16="http://schemas.microsoft.com/office/drawing/2014/main" id="{BEE11901-811C-AD46-9F1F-088FD6366D77}"/>
              </a:ext>
            </a:extLst>
          </p:cNvPr>
          <p:cNvSpPr>
            <a:spLocks noGrp="1"/>
          </p:cNvSpPr>
          <p:nvPr>
            <p:ph type="ftr" sz="quarter" idx="11"/>
          </p:nvPr>
        </p:nvSpPr>
        <p:spPr/>
        <p:txBody>
          <a:bodyPr/>
          <a:lstStyle>
            <a:lvl1pPr>
              <a:defRPr b="0" i="0"/>
            </a:lvl1pPr>
          </a:lstStyle>
          <a:p>
            <a:endParaRPr kumimoji="1" lang="zh-CN" altLang="en-US" dirty="0"/>
          </a:p>
        </p:txBody>
      </p:sp>
      <p:sp>
        <p:nvSpPr>
          <p:cNvPr id="6" name="灯片编号占位符 5">
            <a:extLst>
              <a:ext uri="{FF2B5EF4-FFF2-40B4-BE49-F238E27FC236}">
                <a16:creationId xmlns:a16="http://schemas.microsoft.com/office/drawing/2014/main" id="{1FABECEF-1691-F743-99C2-3FA337263F22}"/>
              </a:ext>
            </a:extLst>
          </p:cNvPr>
          <p:cNvSpPr>
            <a:spLocks noGrp="1"/>
          </p:cNvSpPr>
          <p:nvPr>
            <p:ph type="sldNum" sz="quarter" idx="12"/>
          </p:nvPr>
        </p:nvSpPr>
        <p:spPr/>
        <p:txBody>
          <a:bodyPr/>
          <a:lstStyle>
            <a:lvl1pPr>
              <a:defRPr b="0" i="0"/>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244633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9AFD97-52E4-C64E-B326-11930562431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4EEFF6C-6960-C248-88B3-6D0BBE3CE267}"/>
              </a:ext>
            </a:extLst>
          </p:cNvPr>
          <p:cNvSpPr>
            <a:spLocks noGrp="1"/>
          </p:cNvSpPr>
          <p:nvPr>
            <p:ph type="body" orient="vert" idx="1"/>
          </p:nvPr>
        </p:nvSpPr>
        <p:spPr>
          <a:xfrm>
            <a:off x="838200" y="365125"/>
            <a:ext cx="7734300" cy="5811838"/>
          </a:xfrm>
        </p:spPr>
        <p:txBody>
          <a:bodyPr vert="eaVert"/>
          <a:lstStyle>
            <a:lvl1pPr>
              <a:defRPr b="0" i="0"/>
            </a:lvl1pPr>
            <a:lvl2pPr>
              <a:defRPr b="0" i="0"/>
            </a:lvl2pPr>
            <a:lvl3pPr>
              <a:defRPr b="0" i="0"/>
            </a:lvl3pPr>
            <a:lvl4pPr>
              <a:defRPr b="0" i="0"/>
            </a:lvl4pPr>
            <a:lvl5pPr>
              <a:defRPr b="0" i="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C033EC9A-27E6-7D4B-BBD7-8227234440F8}"/>
              </a:ext>
            </a:extLst>
          </p:cNvPr>
          <p:cNvSpPr>
            <a:spLocks noGrp="1"/>
          </p:cNvSpPr>
          <p:nvPr>
            <p:ph type="dt" sz="half" idx="10"/>
          </p:nvPr>
        </p:nvSpPr>
        <p:spPr/>
        <p:txBody>
          <a:bodyPr/>
          <a:lstStyle>
            <a:lvl1pPr>
              <a:defRPr b="0" i="0"/>
            </a:lvl1pPr>
          </a:lstStyle>
          <a:p>
            <a:fld id="{B290F318-1A95-7E4A-A4D4-76DAF0F86AED}" type="datetimeFigureOut">
              <a:rPr kumimoji="1" lang="zh-CN" altLang="en-US" smtClean="0"/>
              <a:pPr/>
              <a:t>2020/12/2</a:t>
            </a:fld>
            <a:endParaRPr kumimoji="1" lang="zh-CN" altLang="en-US" dirty="0"/>
          </a:p>
        </p:txBody>
      </p:sp>
      <p:sp>
        <p:nvSpPr>
          <p:cNvPr id="5" name="页脚占位符 4">
            <a:extLst>
              <a:ext uri="{FF2B5EF4-FFF2-40B4-BE49-F238E27FC236}">
                <a16:creationId xmlns:a16="http://schemas.microsoft.com/office/drawing/2014/main" id="{4831406B-D97D-F449-9F98-B8E0409A8881}"/>
              </a:ext>
            </a:extLst>
          </p:cNvPr>
          <p:cNvSpPr>
            <a:spLocks noGrp="1"/>
          </p:cNvSpPr>
          <p:nvPr>
            <p:ph type="ftr" sz="quarter" idx="11"/>
          </p:nvPr>
        </p:nvSpPr>
        <p:spPr/>
        <p:txBody>
          <a:bodyPr/>
          <a:lstStyle>
            <a:lvl1pPr>
              <a:defRPr b="0" i="0"/>
            </a:lvl1pPr>
          </a:lstStyle>
          <a:p>
            <a:endParaRPr kumimoji="1" lang="zh-CN" altLang="en-US" dirty="0"/>
          </a:p>
        </p:txBody>
      </p:sp>
      <p:sp>
        <p:nvSpPr>
          <p:cNvPr id="6" name="灯片编号占位符 5">
            <a:extLst>
              <a:ext uri="{FF2B5EF4-FFF2-40B4-BE49-F238E27FC236}">
                <a16:creationId xmlns:a16="http://schemas.microsoft.com/office/drawing/2014/main" id="{71E17A19-B164-8E49-8264-60513558045D}"/>
              </a:ext>
            </a:extLst>
          </p:cNvPr>
          <p:cNvSpPr>
            <a:spLocks noGrp="1"/>
          </p:cNvSpPr>
          <p:nvPr>
            <p:ph type="sldNum" sz="quarter" idx="12"/>
          </p:nvPr>
        </p:nvSpPr>
        <p:spPr/>
        <p:txBody>
          <a:bodyPr/>
          <a:lstStyle>
            <a:lvl1pPr>
              <a:defRPr b="0" i="0"/>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2323695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E02C4-FBF4-B944-BE54-E4B0D6733FC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1E259D3-901F-4345-B792-6FEDB330D3D5}"/>
              </a:ext>
            </a:extLst>
          </p:cNvPr>
          <p:cNvSpPr>
            <a:spLocks noGrp="1"/>
          </p:cNvSpPr>
          <p:nvPr>
            <p:ph idx="1"/>
          </p:nvPr>
        </p:nvSpPr>
        <p:spPr/>
        <p:txBody>
          <a:bodyPr/>
          <a:lstStyle>
            <a:lvl1pPr>
              <a:defRPr b="0" i="0"/>
            </a:lvl1pPr>
            <a:lvl2pPr>
              <a:defRPr b="0" i="0"/>
            </a:lvl2pPr>
            <a:lvl3pPr>
              <a:defRPr b="0" i="0"/>
            </a:lvl3pPr>
            <a:lvl4pPr>
              <a:defRPr b="0" i="0"/>
            </a:lvl4pPr>
            <a:lvl5pPr>
              <a:defRPr b="0" i="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6113C6DC-923A-2641-B61C-CBF29A44A225}"/>
              </a:ext>
            </a:extLst>
          </p:cNvPr>
          <p:cNvSpPr>
            <a:spLocks noGrp="1"/>
          </p:cNvSpPr>
          <p:nvPr>
            <p:ph type="dt" sz="half" idx="10"/>
          </p:nvPr>
        </p:nvSpPr>
        <p:spPr/>
        <p:txBody>
          <a:bodyPr/>
          <a:lstStyle>
            <a:lvl1pPr>
              <a:defRPr b="0" i="0"/>
            </a:lvl1pPr>
          </a:lstStyle>
          <a:p>
            <a:fld id="{B290F318-1A95-7E4A-A4D4-76DAF0F86AED}" type="datetimeFigureOut">
              <a:rPr kumimoji="1" lang="zh-CN" altLang="en-US" smtClean="0"/>
              <a:pPr/>
              <a:t>2020/12/2</a:t>
            </a:fld>
            <a:endParaRPr kumimoji="1" lang="zh-CN" altLang="en-US" dirty="0"/>
          </a:p>
        </p:txBody>
      </p:sp>
      <p:sp>
        <p:nvSpPr>
          <p:cNvPr id="5" name="页脚占位符 4">
            <a:extLst>
              <a:ext uri="{FF2B5EF4-FFF2-40B4-BE49-F238E27FC236}">
                <a16:creationId xmlns:a16="http://schemas.microsoft.com/office/drawing/2014/main" id="{17756238-35D0-BE4C-832C-34BC0C6070DF}"/>
              </a:ext>
            </a:extLst>
          </p:cNvPr>
          <p:cNvSpPr>
            <a:spLocks noGrp="1"/>
          </p:cNvSpPr>
          <p:nvPr>
            <p:ph type="ftr" sz="quarter" idx="11"/>
          </p:nvPr>
        </p:nvSpPr>
        <p:spPr/>
        <p:txBody>
          <a:bodyPr/>
          <a:lstStyle>
            <a:lvl1pPr>
              <a:defRPr b="0" i="0"/>
            </a:lvl1pPr>
          </a:lstStyle>
          <a:p>
            <a:endParaRPr kumimoji="1" lang="zh-CN" altLang="en-US" dirty="0"/>
          </a:p>
        </p:txBody>
      </p:sp>
      <p:sp>
        <p:nvSpPr>
          <p:cNvPr id="6" name="灯片编号占位符 5">
            <a:extLst>
              <a:ext uri="{FF2B5EF4-FFF2-40B4-BE49-F238E27FC236}">
                <a16:creationId xmlns:a16="http://schemas.microsoft.com/office/drawing/2014/main" id="{03E39F09-E542-6847-9623-738AD76CB69F}"/>
              </a:ext>
            </a:extLst>
          </p:cNvPr>
          <p:cNvSpPr>
            <a:spLocks noGrp="1"/>
          </p:cNvSpPr>
          <p:nvPr>
            <p:ph type="sldNum" sz="quarter" idx="12"/>
          </p:nvPr>
        </p:nvSpPr>
        <p:spPr/>
        <p:txBody>
          <a:bodyPr/>
          <a:lstStyle>
            <a:lvl1pPr>
              <a:defRPr b="0" i="0"/>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2004176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FC0B0-183E-0B47-A52B-DE728A88BD4D}"/>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7D69D30-8156-E844-8D93-34F9B39F64AD}"/>
              </a:ext>
            </a:extLst>
          </p:cNvPr>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4" name="日期占位符 3">
            <a:extLst>
              <a:ext uri="{FF2B5EF4-FFF2-40B4-BE49-F238E27FC236}">
                <a16:creationId xmlns:a16="http://schemas.microsoft.com/office/drawing/2014/main" id="{98282514-37FB-7043-A743-E83689116196}"/>
              </a:ext>
            </a:extLst>
          </p:cNvPr>
          <p:cNvSpPr>
            <a:spLocks noGrp="1"/>
          </p:cNvSpPr>
          <p:nvPr>
            <p:ph type="dt" sz="half" idx="10"/>
          </p:nvPr>
        </p:nvSpPr>
        <p:spPr/>
        <p:txBody>
          <a:bodyPr/>
          <a:lstStyle>
            <a:lvl1pPr>
              <a:defRPr b="0" i="0"/>
            </a:lvl1pPr>
          </a:lstStyle>
          <a:p>
            <a:fld id="{B290F318-1A95-7E4A-A4D4-76DAF0F86AED}" type="datetimeFigureOut">
              <a:rPr kumimoji="1" lang="zh-CN" altLang="en-US" smtClean="0"/>
              <a:pPr/>
              <a:t>2020/12/2</a:t>
            </a:fld>
            <a:endParaRPr kumimoji="1" lang="zh-CN" altLang="en-US" dirty="0"/>
          </a:p>
        </p:txBody>
      </p:sp>
      <p:sp>
        <p:nvSpPr>
          <p:cNvPr id="5" name="页脚占位符 4">
            <a:extLst>
              <a:ext uri="{FF2B5EF4-FFF2-40B4-BE49-F238E27FC236}">
                <a16:creationId xmlns:a16="http://schemas.microsoft.com/office/drawing/2014/main" id="{5E8166CE-526E-FC42-A77B-517ECCE62514}"/>
              </a:ext>
            </a:extLst>
          </p:cNvPr>
          <p:cNvSpPr>
            <a:spLocks noGrp="1"/>
          </p:cNvSpPr>
          <p:nvPr>
            <p:ph type="ftr" sz="quarter" idx="11"/>
          </p:nvPr>
        </p:nvSpPr>
        <p:spPr/>
        <p:txBody>
          <a:bodyPr/>
          <a:lstStyle>
            <a:lvl1pPr>
              <a:defRPr b="0" i="0"/>
            </a:lvl1pPr>
          </a:lstStyle>
          <a:p>
            <a:endParaRPr kumimoji="1" lang="zh-CN" altLang="en-US" dirty="0"/>
          </a:p>
        </p:txBody>
      </p:sp>
      <p:sp>
        <p:nvSpPr>
          <p:cNvPr id="6" name="灯片编号占位符 5">
            <a:extLst>
              <a:ext uri="{FF2B5EF4-FFF2-40B4-BE49-F238E27FC236}">
                <a16:creationId xmlns:a16="http://schemas.microsoft.com/office/drawing/2014/main" id="{385C9C49-72F4-5645-B243-F7300F630853}"/>
              </a:ext>
            </a:extLst>
          </p:cNvPr>
          <p:cNvSpPr>
            <a:spLocks noGrp="1"/>
          </p:cNvSpPr>
          <p:nvPr>
            <p:ph type="sldNum" sz="quarter" idx="12"/>
          </p:nvPr>
        </p:nvSpPr>
        <p:spPr/>
        <p:txBody>
          <a:bodyPr/>
          <a:lstStyle>
            <a:lvl1pPr>
              <a:defRPr b="0" i="0"/>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965279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C6FCD-B0AE-E54D-B376-08F234A5515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07A9243-83D0-D24C-B23C-6B45737B0AD8}"/>
              </a:ext>
            </a:extLst>
          </p:cNvPr>
          <p:cNvSpPr>
            <a:spLocks noGrp="1"/>
          </p:cNvSpPr>
          <p:nvPr>
            <p:ph sz="half" idx="1"/>
          </p:nvPr>
        </p:nvSpPr>
        <p:spPr>
          <a:xfrm>
            <a:off x="838200" y="1825625"/>
            <a:ext cx="5181600" cy="4351338"/>
          </a:xfrm>
        </p:spPr>
        <p:txBody>
          <a:bodyPr/>
          <a:lstStyle>
            <a:lvl1pPr>
              <a:defRPr b="0" i="0"/>
            </a:lvl1pPr>
            <a:lvl2pPr>
              <a:defRPr b="0" i="0"/>
            </a:lvl2pPr>
            <a:lvl3pPr>
              <a:defRPr b="0" i="0"/>
            </a:lvl3pPr>
            <a:lvl4pPr>
              <a:defRPr b="0" i="0"/>
            </a:lvl4pPr>
            <a:lvl5pPr>
              <a:defRPr b="0" i="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a:extLst>
              <a:ext uri="{FF2B5EF4-FFF2-40B4-BE49-F238E27FC236}">
                <a16:creationId xmlns:a16="http://schemas.microsoft.com/office/drawing/2014/main" id="{B82ABD9E-E52F-C14D-89F0-8321FECD8D9D}"/>
              </a:ext>
            </a:extLst>
          </p:cNvPr>
          <p:cNvSpPr>
            <a:spLocks noGrp="1"/>
          </p:cNvSpPr>
          <p:nvPr>
            <p:ph sz="half" idx="2"/>
          </p:nvPr>
        </p:nvSpPr>
        <p:spPr>
          <a:xfrm>
            <a:off x="6172200" y="1825625"/>
            <a:ext cx="5181600" cy="4351338"/>
          </a:xfrm>
        </p:spPr>
        <p:txBody>
          <a:bodyPr/>
          <a:lstStyle>
            <a:lvl1pPr>
              <a:defRPr b="0" i="0"/>
            </a:lvl1pPr>
            <a:lvl2pPr>
              <a:defRPr b="0" i="0"/>
            </a:lvl2pPr>
            <a:lvl3pPr>
              <a:defRPr b="0" i="0"/>
            </a:lvl3pPr>
            <a:lvl4pPr>
              <a:defRPr b="0" i="0"/>
            </a:lvl4pPr>
            <a:lvl5pPr>
              <a:defRPr b="0" i="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a:extLst>
              <a:ext uri="{FF2B5EF4-FFF2-40B4-BE49-F238E27FC236}">
                <a16:creationId xmlns:a16="http://schemas.microsoft.com/office/drawing/2014/main" id="{2AAE66C0-7B18-B648-B233-B44FE3080A69}"/>
              </a:ext>
            </a:extLst>
          </p:cNvPr>
          <p:cNvSpPr>
            <a:spLocks noGrp="1"/>
          </p:cNvSpPr>
          <p:nvPr>
            <p:ph type="dt" sz="half" idx="10"/>
          </p:nvPr>
        </p:nvSpPr>
        <p:spPr/>
        <p:txBody>
          <a:bodyPr/>
          <a:lstStyle>
            <a:lvl1pPr>
              <a:defRPr b="0" i="0"/>
            </a:lvl1pPr>
          </a:lstStyle>
          <a:p>
            <a:fld id="{B290F318-1A95-7E4A-A4D4-76DAF0F86AED}" type="datetimeFigureOut">
              <a:rPr kumimoji="1" lang="zh-CN" altLang="en-US" smtClean="0"/>
              <a:pPr/>
              <a:t>2020/12/2</a:t>
            </a:fld>
            <a:endParaRPr kumimoji="1" lang="zh-CN" altLang="en-US" dirty="0"/>
          </a:p>
        </p:txBody>
      </p:sp>
      <p:sp>
        <p:nvSpPr>
          <p:cNvPr id="6" name="页脚占位符 5">
            <a:extLst>
              <a:ext uri="{FF2B5EF4-FFF2-40B4-BE49-F238E27FC236}">
                <a16:creationId xmlns:a16="http://schemas.microsoft.com/office/drawing/2014/main" id="{A91E9769-F7CF-EC48-97B9-E4A89C0D0419}"/>
              </a:ext>
            </a:extLst>
          </p:cNvPr>
          <p:cNvSpPr>
            <a:spLocks noGrp="1"/>
          </p:cNvSpPr>
          <p:nvPr>
            <p:ph type="ftr" sz="quarter" idx="11"/>
          </p:nvPr>
        </p:nvSpPr>
        <p:spPr/>
        <p:txBody>
          <a:bodyPr/>
          <a:lstStyle>
            <a:lvl1pPr>
              <a:defRPr b="0" i="0"/>
            </a:lvl1pPr>
          </a:lstStyle>
          <a:p>
            <a:endParaRPr kumimoji="1" lang="zh-CN" altLang="en-US" dirty="0"/>
          </a:p>
        </p:txBody>
      </p:sp>
      <p:sp>
        <p:nvSpPr>
          <p:cNvPr id="7" name="灯片编号占位符 6">
            <a:extLst>
              <a:ext uri="{FF2B5EF4-FFF2-40B4-BE49-F238E27FC236}">
                <a16:creationId xmlns:a16="http://schemas.microsoft.com/office/drawing/2014/main" id="{E247ACF2-7297-654C-A9BD-5D2B7240E87F}"/>
              </a:ext>
            </a:extLst>
          </p:cNvPr>
          <p:cNvSpPr>
            <a:spLocks noGrp="1"/>
          </p:cNvSpPr>
          <p:nvPr>
            <p:ph type="sldNum" sz="quarter" idx="12"/>
          </p:nvPr>
        </p:nvSpPr>
        <p:spPr/>
        <p:txBody>
          <a:bodyPr/>
          <a:lstStyle>
            <a:lvl1pPr>
              <a:defRPr b="0" i="0"/>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345521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8F31B-996E-B346-8A8F-2F7685F5EC7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F05AF66-F5C5-ED42-90CA-8E6890B40278}"/>
              </a:ext>
            </a:extLst>
          </p:cNvPr>
          <p:cNvSpPr>
            <a:spLocks noGrp="1"/>
          </p:cNvSpPr>
          <p:nvPr>
            <p:ph type="body" idx="1"/>
          </p:nvPr>
        </p:nvSpPr>
        <p:spPr>
          <a:xfrm>
            <a:off x="839788" y="1681163"/>
            <a:ext cx="5157787"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a:extLst>
              <a:ext uri="{FF2B5EF4-FFF2-40B4-BE49-F238E27FC236}">
                <a16:creationId xmlns:a16="http://schemas.microsoft.com/office/drawing/2014/main" id="{739BB638-4705-5F41-B59C-3CFB5212BF2C}"/>
              </a:ext>
            </a:extLst>
          </p:cNvPr>
          <p:cNvSpPr>
            <a:spLocks noGrp="1"/>
          </p:cNvSpPr>
          <p:nvPr>
            <p:ph sz="half" idx="2"/>
          </p:nvPr>
        </p:nvSpPr>
        <p:spPr>
          <a:xfrm>
            <a:off x="839788" y="2505075"/>
            <a:ext cx="5157787" cy="3684588"/>
          </a:xfrm>
        </p:spPr>
        <p:txBody>
          <a:bodyPr/>
          <a:lstStyle>
            <a:lvl1pPr>
              <a:defRPr b="0" i="0"/>
            </a:lvl1pPr>
            <a:lvl2pPr>
              <a:defRPr b="0" i="0"/>
            </a:lvl2pPr>
            <a:lvl3pPr>
              <a:defRPr b="0" i="0"/>
            </a:lvl3pPr>
            <a:lvl4pPr>
              <a:defRPr b="0" i="0"/>
            </a:lvl4pPr>
            <a:lvl5pPr>
              <a:defRPr b="0" i="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a:extLst>
              <a:ext uri="{FF2B5EF4-FFF2-40B4-BE49-F238E27FC236}">
                <a16:creationId xmlns:a16="http://schemas.microsoft.com/office/drawing/2014/main" id="{56698A37-3598-1D43-BB7A-58AA8457BFA3}"/>
              </a:ext>
            </a:extLst>
          </p:cNvPr>
          <p:cNvSpPr>
            <a:spLocks noGrp="1"/>
          </p:cNvSpPr>
          <p:nvPr>
            <p:ph type="body" sz="quarter" idx="3"/>
          </p:nvPr>
        </p:nvSpPr>
        <p:spPr>
          <a:xfrm>
            <a:off x="6172200" y="1681163"/>
            <a:ext cx="5183188"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6" name="内容占位符 5">
            <a:extLst>
              <a:ext uri="{FF2B5EF4-FFF2-40B4-BE49-F238E27FC236}">
                <a16:creationId xmlns:a16="http://schemas.microsoft.com/office/drawing/2014/main" id="{8CB2FCD8-60B3-2248-B13C-6FBAE4ECA0FE}"/>
              </a:ext>
            </a:extLst>
          </p:cNvPr>
          <p:cNvSpPr>
            <a:spLocks noGrp="1"/>
          </p:cNvSpPr>
          <p:nvPr>
            <p:ph sz="quarter" idx="4"/>
          </p:nvPr>
        </p:nvSpPr>
        <p:spPr>
          <a:xfrm>
            <a:off x="6172200" y="2505075"/>
            <a:ext cx="5183188" cy="3684588"/>
          </a:xfrm>
        </p:spPr>
        <p:txBody>
          <a:bodyPr/>
          <a:lstStyle>
            <a:lvl1pPr>
              <a:defRPr b="0" i="0"/>
            </a:lvl1pPr>
            <a:lvl2pPr>
              <a:defRPr b="0" i="0"/>
            </a:lvl2pPr>
            <a:lvl3pPr>
              <a:defRPr b="0" i="0"/>
            </a:lvl3pPr>
            <a:lvl4pPr>
              <a:defRPr b="0" i="0"/>
            </a:lvl4pPr>
            <a:lvl5pPr>
              <a:defRPr b="0" i="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日期占位符 6">
            <a:extLst>
              <a:ext uri="{FF2B5EF4-FFF2-40B4-BE49-F238E27FC236}">
                <a16:creationId xmlns:a16="http://schemas.microsoft.com/office/drawing/2014/main" id="{CE24DC84-692A-9A4B-AAF6-1EFC2EE14CFD}"/>
              </a:ext>
            </a:extLst>
          </p:cNvPr>
          <p:cNvSpPr>
            <a:spLocks noGrp="1"/>
          </p:cNvSpPr>
          <p:nvPr>
            <p:ph type="dt" sz="half" idx="10"/>
          </p:nvPr>
        </p:nvSpPr>
        <p:spPr/>
        <p:txBody>
          <a:bodyPr/>
          <a:lstStyle>
            <a:lvl1pPr>
              <a:defRPr b="0" i="0"/>
            </a:lvl1pPr>
          </a:lstStyle>
          <a:p>
            <a:fld id="{B290F318-1A95-7E4A-A4D4-76DAF0F86AED}" type="datetimeFigureOut">
              <a:rPr kumimoji="1" lang="zh-CN" altLang="en-US" smtClean="0"/>
              <a:pPr/>
              <a:t>2020/12/2</a:t>
            </a:fld>
            <a:endParaRPr kumimoji="1" lang="zh-CN" altLang="en-US" dirty="0"/>
          </a:p>
        </p:txBody>
      </p:sp>
      <p:sp>
        <p:nvSpPr>
          <p:cNvPr id="8" name="页脚占位符 7">
            <a:extLst>
              <a:ext uri="{FF2B5EF4-FFF2-40B4-BE49-F238E27FC236}">
                <a16:creationId xmlns:a16="http://schemas.microsoft.com/office/drawing/2014/main" id="{D2DE23D6-A80B-804A-8139-DF9E0756FDC3}"/>
              </a:ext>
            </a:extLst>
          </p:cNvPr>
          <p:cNvSpPr>
            <a:spLocks noGrp="1"/>
          </p:cNvSpPr>
          <p:nvPr>
            <p:ph type="ftr" sz="quarter" idx="11"/>
          </p:nvPr>
        </p:nvSpPr>
        <p:spPr/>
        <p:txBody>
          <a:bodyPr/>
          <a:lstStyle>
            <a:lvl1pPr>
              <a:defRPr b="0" i="0"/>
            </a:lvl1pPr>
          </a:lstStyle>
          <a:p>
            <a:endParaRPr kumimoji="1" lang="zh-CN" altLang="en-US" dirty="0"/>
          </a:p>
        </p:txBody>
      </p:sp>
      <p:sp>
        <p:nvSpPr>
          <p:cNvPr id="9" name="灯片编号占位符 8">
            <a:extLst>
              <a:ext uri="{FF2B5EF4-FFF2-40B4-BE49-F238E27FC236}">
                <a16:creationId xmlns:a16="http://schemas.microsoft.com/office/drawing/2014/main" id="{1ADE60E9-9CD3-634E-A58A-CA50FE00CA84}"/>
              </a:ext>
            </a:extLst>
          </p:cNvPr>
          <p:cNvSpPr>
            <a:spLocks noGrp="1"/>
          </p:cNvSpPr>
          <p:nvPr>
            <p:ph type="sldNum" sz="quarter" idx="12"/>
          </p:nvPr>
        </p:nvSpPr>
        <p:spPr/>
        <p:txBody>
          <a:bodyPr/>
          <a:lstStyle>
            <a:lvl1pPr>
              <a:defRPr b="0" i="0"/>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3846612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7EAEDC-7417-634D-9A2F-430E7519793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D37EA04-A404-CE49-B6CF-2DC66800EE7A}"/>
              </a:ext>
            </a:extLst>
          </p:cNvPr>
          <p:cNvSpPr>
            <a:spLocks noGrp="1"/>
          </p:cNvSpPr>
          <p:nvPr>
            <p:ph type="dt" sz="half" idx="10"/>
          </p:nvPr>
        </p:nvSpPr>
        <p:spPr/>
        <p:txBody>
          <a:bodyPr/>
          <a:lstStyle>
            <a:lvl1pPr>
              <a:defRPr b="0" i="0"/>
            </a:lvl1pPr>
          </a:lstStyle>
          <a:p>
            <a:fld id="{B290F318-1A95-7E4A-A4D4-76DAF0F86AED}" type="datetimeFigureOut">
              <a:rPr kumimoji="1" lang="zh-CN" altLang="en-US" smtClean="0"/>
              <a:pPr/>
              <a:t>2020/12/2</a:t>
            </a:fld>
            <a:endParaRPr kumimoji="1" lang="zh-CN" altLang="en-US" dirty="0"/>
          </a:p>
        </p:txBody>
      </p:sp>
      <p:sp>
        <p:nvSpPr>
          <p:cNvPr id="4" name="页脚占位符 3">
            <a:extLst>
              <a:ext uri="{FF2B5EF4-FFF2-40B4-BE49-F238E27FC236}">
                <a16:creationId xmlns:a16="http://schemas.microsoft.com/office/drawing/2014/main" id="{85214B15-14BB-C743-BD99-DA850161B1F1}"/>
              </a:ext>
            </a:extLst>
          </p:cNvPr>
          <p:cNvSpPr>
            <a:spLocks noGrp="1"/>
          </p:cNvSpPr>
          <p:nvPr>
            <p:ph type="ftr" sz="quarter" idx="11"/>
          </p:nvPr>
        </p:nvSpPr>
        <p:spPr/>
        <p:txBody>
          <a:bodyPr/>
          <a:lstStyle>
            <a:lvl1pPr>
              <a:defRPr b="0" i="0"/>
            </a:lvl1pPr>
          </a:lstStyle>
          <a:p>
            <a:endParaRPr kumimoji="1" lang="zh-CN" altLang="en-US" dirty="0"/>
          </a:p>
        </p:txBody>
      </p:sp>
      <p:sp>
        <p:nvSpPr>
          <p:cNvPr id="5" name="灯片编号占位符 4">
            <a:extLst>
              <a:ext uri="{FF2B5EF4-FFF2-40B4-BE49-F238E27FC236}">
                <a16:creationId xmlns:a16="http://schemas.microsoft.com/office/drawing/2014/main" id="{6D9730A5-F9F4-D549-A4FC-36C907B9E2B5}"/>
              </a:ext>
            </a:extLst>
          </p:cNvPr>
          <p:cNvSpPr>
            <a:spLocks noGrp="1"/>
          </p:cNvSpPr>
          <p:nvPr>
            <p:ph type="sldNum" sz="quarter" idx="12"/>
          </p:nvPr>
        </p:nvSpPr>
        <p:spPr/>
        <p:txBody>
          <a:bodyPr/>
          <a:lstStyle>
            <a:lvl1pPr>
              <a:defRPr b="0" i="0"/>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132436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E1FE98-6A49-D14E-A11A-F43EE8BB9EEB}"/>
              </a:ext>
            </a:extLst>
          </p:cNvPr>
          <p:cNvSpPr>
            <a:spLocks noGrp="1"/>
          </p:cNvSpPr>
          <p:nvPr>
            <p:ph type="dt" sz="half" idx="10"/>
          </p:nvPr>
        </p:nvSpPr>
        <p:spPr/>
        <p:txBody>
          <a:bodyPr/>
          <a:lstStyle>
            <a:lvl1pPr>
              <a:defRPr b="0" i="0"/>
            </a:lvl1pPr>
          </a:lstStyle>
          <a:p>
            <a:fld id="{B290F318-1A95-7E4A-A4D4-76DAF0F86AED}" type="datetimeFigureOut">
              <a:rPr kumimoji="1" lang="zh-CN" altLang="en-US" smtClean="0"/>
              <a:pPr/>
              <a:t>2020/12/2</a:t>
            </a:fld>
            <a:endParaRPr kumimoji="1" lang="zh-CN" altLang="en-US" dirty="0"/>
          </a:p>
        </p:txBody>
      </p:sp>
      <p:sp>
        <p:nvSpPr>
          <p:cNvPr id="3" name="页脚占位符 2">
            <a:extLst>
              <a:ext uri="{FF2B5EF4-FFF2-40B4-BE49-F238E27FC236}">
                <a16:creationId xmlns:a16="http://schemas.microsoft.com/office/drawing/2014/main" id="{F8C0D389-7127-1E41-8F5F-6DF10C0F6CFF}"/>
              </a:ext>
            </a:extLst>
          </p:cNvPr>
          <p:cNvSpPr>
            <a:spLocks noGrp="1"/>
          </p:cNvSpPr>
          <p:nvPr>
            <p:ph type="ftr" sz="quarter" idx="11"/>
          </p:nvPr>
        </p:nvSpPr>
        <p:spPr/>
        <p:txBody>
          <a:bodyPr/>
          <a:lstStyle>
            <a:lvl1pPr>
              <a:defRPr b="0" i="0"/>
            </a:lvl1pPr>
          </a:lstStyle>
          <a:p>
            <a:endParaRPr kumimoji="1" lang="zh-CN" altLang="en-US" dirty="0"/>
          </a:p>
        </p:txBody>
      </p:sp>
      <p:sp>
        <p:nvSpPr>
          <p:cNvPr id="4" name="灯片编号占位符 3">
            <a:extLst>
              <a:ext uri="{FF2B5EF4-FFF2-40B4-BE49-F238E27FC236}">
                <a16:creationId xmlns:a16="http://schemas.microsoft.com/office/drawing/2014/main" id="{90E0B308-14EE-F046-8AB1-4A8B5572680C}"/>
              </a:ext>
            </a:extLst>
          </p:cNvPr>
          <p:cNvSpPr>
            <a:spLocks noGrp="1"/>
          </p:cNvSpPr>
          <p:nvPr>
            <p:ph type="sldNum" sz="quarter" idx="12"/>
          </p:nvPr>
        </p:nvSpPr>
        <p:spPr/>
        <p:txBody>
          <a:bodyPr/>
          <a:lstStyle>
            <a:lvl1pPr>
              <a:defRPr b="0" i="0"/>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4212200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C178A-C375-2E43-B822-012A1CD8EF3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E104DAC-7AA5-A043-83CB-69A9AF18C18A}"/>
              </a:ext>
            </a:extLst>
          </p:cNvPr>
          <p:cNvSpPr>
            <a:spLocks noGrp="1"/>
          </p:cNvSpPr>
          <p:nvPr>
            <p:ph idx="1"/>
          </p:nvPr>
        </p:nvSpPr>
        <p:spPr>
          <a:xfrm>
            <a:off x="5183188" y="987425"/>
            <a:ext cx="6172200" cy="4873625"/>
          </a:xfrm>
        </p:spPr>
        <p:txBody>
          <a:bodyPr/>
          <a:lstStyle>
            <a:lvl1pPr>
              <a:defRPr sz="3200" b="0" i="0"/>
            </a:lvl1pPr>
            <a:lvl2pPr>
              <a:defRPr sz="2800" b="0" i="0"/>
            </a:lvl2pPr>
            <a:lvl3pPr>
              <a:defRPr sz="2400" b="0" i="0"/>
            </a:lvl3pPr>
            <a:lvl4pPr>
              <a:defRPr sz="2000" b="0" i="0"/>
            </a:lvl4pPr>
            <a:lvl5pPr>
              <a:defRPr sz="2000" b="0" i="0"/>
            </a:lvl5pPr>
            <a:lvl6pPr>
              <a:defRPr sz="2000"/>
            </a:lvl6pPr>
            <a:lvl7pPr>
              <a:defRPr sz="2000"/>
            </a:lvl7pPr>
            <a:lvl8pPr>
              <a:defRPr sz="2000"/>
            </a:lvl8pPr>
            <a:lvl9pPr>
              <a:defRPr sz="20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文本占位符 3">
            <a:extLst>
              <a:ext uri="{FF2B5EF4-FFF2-40B4-BE49-F238E27FC236}">
                <a16:creationId xmlns:a16="http://schemas.microsoft.com/office/drawing/2014/main" id="{60CE78F7-D2B1-974D-BD3C-22A45C6EA9F6}"/>
              </a:ext>
            </a:extLst>
          </p:cNvPr>
          <p:cNvSpPr>
            <a:spLocks noGrp="1"/>
          </p:cNvSpPr>
          <p:nvPr>
            <p:ph type="body" sz="half" idx="2"/>
          </p:nvPr>
        </p:nvSpPr>
        <p:spPr>
          <a:xfrm>
            <a:off x="839788" y="2057400"/>
            <a:ext cx="3932237"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单击此处编辑母版文本样式</a:t>
            </a:r>
          </a:p>
        </p:txBody>
      </p:sp>
      <p:sp>
        <p:nvSpPr>
          <p:cNvPr id="5" name="日期占位符 4">
            <a:extLst>
              <a:ext uri="{FF2B5EF4-FFF2-40B4-BE49-F238E27FC236}">
                <a16:creationId xmlns:a16="http://schemas.microsoft.com/office/drawing/2014/main" id="{A4CB21A1-FBCA-A441-A30B-0A725584B18A}"/>
              </a:ext>
            </a:extLst>
          </p:cNvPr>
          <p:cNvSpPr>
            <a:spLocks noGrp="1"/>
          </p:cNvSpPr>
          <p:nvPr>
            <p:ph type="dt" sz="half" idx="10"/>
          </p:nvPr>
        </p:nvSpPr>
        <p:spPr/>
        <p:txBody>
          <a:bodyPr/>
          <a:lstStyle>
            <a:lvl1pPr>
              <a:defRPr b="0" i="0"/>
            </a:lvl1pPr>
          </a:lstStyle>
          <a:p>
            <a:fld id="{B290F318-1A95-7E4A-A4D4-76DAF0F86AED}" type="datetimeFigureOut">
              <a:rPr kumimoji="1" lang="zh-CN" altLang="en-US" smtClean="0"/>
              <a:pPr/>
              <a:t>2020/12/2</a:t>
            </a:fld>
            <a:endParaRPr kumimoji="1" lang="zh-CN" altLang="en-US" dirty="0"/>
          </a:p>
        </p:txBody>
      </p:sp>
      <p:sp>
        <p:nvSpPr>
          <p:cNvPr id="6" name="页脚占位符 5">
            <a:extLst>
              <a:ext uri="{FF2B5EF4-FFF2-40B4-BE49-F238E27FC236}">
                <a16:creationId xmlns:a16="http://schemas.microsoft.com/office/drawing/2014/main" id="{A6EA328A-1E53-3E48-A7D2-C3BDDCD2B785}"/>
              </a:ext>
            </a:extLst>
          </p:cNvPr>
          <p:cNvSpPr>
            <a:spLocks noGrp="1"/>
          </p:cNvSpPr>
          <p:nvPr>
            <p:ph type="ftr" sz="quarter" idx="11"/>
          </p:nvPr>
        </p:nvSpPr>
        <p:spPr/>
        <p:txBody>
          <a:bodyPr/>
          <a:lstStyle>
            <a:lvl1pPr>
              <a:defRPr b="0" i="0"/>
            </a:lvl1pPr>
          </a:lstStyle>
          <a:p>
            <a:endParaRPr kumimoji="1" lang="zh-CN" altLang="en-US" dirty="0"/>
          </a:p>
        </p:txBody>
      </p:sp>
      <p:sp>
        <p:nvSpPr>
          <p:cNvPr id="7" name="灯片编号占位符 6">
            <a:extLst>
              <a:ext uri="{FF2B5EF4-FFF2-40B4-BE49-F238E27FC236}">
                <a16:creationId xmlns:a16="http://schemas.microsoft.com/office/drawing/2014/main" id="{25E0FC6F-E9F5-CA4A-863C-6931609E95D6}"/>
              </a:ext>
            </a:extLst>
          </p:cNvPr>
          <p:cNvSpPr>
            <a:spLocks noGrp="1"/>
          </p:cNvSpPr>
          <p:nvPr>
            <p:ph type="sldNum" sz="quarter" idx="12"/>
          </p:nvPr>
        </p:nvSpPr>
        <p:spPr/>
        <p:txBody>
          <a:bodyPr/>
          <a:lstStyle>
            <a:lvl1pPr>
              <a:defRPr b="0" i="0"/>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119403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637D0-A004-FE49-899F-9ABF087ACDC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26DB8095-6952-D44A-9DBF-158FB6ABC35E}"/>
              </a:ext>
            </a:extLst>
          </p:cNvPr>
          <p:cNvSpPr>
            <a:spLocks noGrp="1"/>
          </p:cNvSpPr>
          <p:nvPr>
            <p:ph type="pic" idx="1"/>
          </p:nvPr>
        </p:nvSpPr>
        <p:spPr>
          <a:xfrm>
            <a:off x="5183188" y="987425"/>
            <a:ext cx="6172200" cy="4873625"/>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dirty="0"/>
          </a:p>
        </p:txBody>
      </p:sp>
      <p:sp>
        <p:nvSpPr>
          <p:cNvPr id="4" name="文本占位符 3">
            <a:extLst>
              <a:ext uri="{FF2B5EF4-FFF2-40B4-BE49-F238E27FC236}">
                <a16:creationId xmlns:a16="http://schemas.microsoft.com/office/drawing/2014/main" id="{23F7CCC3-3F37-4D44-BC7D-49EE4A550564}"/>
              </a:ext>
            </a:extLst>
          </p:cNvPr>
          <p:cNvSpPr>
            <a:spLocks noGrp="1"/>
          </p:cNvSpPr>
          <p:nvPr>
            <p:ph type="body" sz="half" idx="2"/>
          </p:nvPr>
        </p:nvSpPr>
        <p:spPr>
          <a:xfrm>
            <a:off x="839788" y="2057400"/>
            <a:ext cx="3932237"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单击此处编辑母版文本样式</a:t>
            </a:r>
          </a:p>
        </p:txBody>
      </p:sp>
      <p:sp>
        <p:nvSpPr>
          <p:cNvPr id="5" name="日期占位符 4">
            <a:extLst>
              <a:ext uri="{FF2B5EF4-FFF2-40B4-BE49-F238E27FC236}">
                <a16:creationId xmlns:a16="http://schemas.microsoft.com/office/drawing/2014/main" id="{EC726299-8966-B348-83E1-959F6657D4E0}"/>
              </a:ext>
            </a:extLst>
          </p:cNvPr>
          <p:cNvSpPr>
            <a:spLocks noGrp="1"/>
          </p:cNvSpPr>
          <p:nvPr>
            <p:ph type="dt" sz="half" idx="10"/>
          </p:nvPr>
        </p:nvSpPr>
        <p:spPr/>
        <p:txBody>
          <a:bodyPr/>
          <a:lstStyle>
            <a:lvl1pPr>
              <a:defRPr b="0" i="0"/>
            </a:lvl1pPr>
          </a:lstStyle>
          <a:p>
            <a:fld id="{B290F318-1A95-7E4A-A4D4-76DAF0F86AED}" type="datetimeFigureOut">
              <a:rPr kumimoji="1" lang="zh-CN" altLang="en-US" smtClean="0"/>
              <a:pPr/>
              <a:t>2020/12/2</a:t>
            </a:fld>
            <a:endParaRPr kumimoji="1" lang="zh-CN" altLang="en-US" dirty="0"/>
          </a:p>
        </p:txBody>
      </p:sp>
      <p:sp>
        <p:nvSpPr>
          <p:cNvPr id="6" name="页脚占位符 5">
            <a:extLst>
              <a:ext uri="{FF2B5EF4-FFF2-40B4-BE49-F238E27FC236}">
                <a16:creationId xmlns:a16="http://schemas.microsoft.com/office/drawing/2014/main" id="{0CBDFA5F-F5E5-AE44-98EB-EE8164E2C284}"/>
              </a:ext>
            </a:extLst>
          </p:cNvPr>
          <p:cNvSpPr>
            <a:spLocks noGrp="1"/>
          </p:cNvSpPr>
          <p:nvPr>
            <p:ph type="ftr" sz="quarter" idx="11"/>
          </p:nvPr>
        </p:nvSpPr>
        <p:spPr/>
        <p:txBody>
          <a:bodyPr/>
          <a:lstStyle>
            <a:lvl1pPr>
              <a:defRPr b="0" i="0"/>
            </a:lvl1pPr>
          </a:lstStyle>
          <a:p>
            <a:endParaRPr kumimoji="1" lang="zh-CN" altLang="en-US" dirty="0"/>
          </a:p>
        </p:txBody>
      </p:sp>
      <p:sp>
        <p:nvSpPr>
          <p:cNvPr id="7" name="灯片编号占位符 6">
            <a:extLst>
              <a:ext uri="{FF2B5EF4-FFF2-40B4-BE49-F238E27FC236}">
                <a16:creationId xmlns:a16="http://schemas.microsoft.com/office/drawing/2014/main" id="{23A8B611-EBB0-A746-8973-8054EFB662D5}"/>
              </a:ext>
            </a:extLst>
          </p:cNvPr>
          <p:cNvSpPr>
            <a:spLocks noGrp="1"/>
          </p:cNvSpPr>
          <p:nvPr>
            <p:ph type="sldNum" sz="quarter" idx="12"/>
          </p:nvPr>
        </p:nvSpPr>
        <p:spPr/>
        <p:txBody>
          <a:bodyPr/>
          <a:lstStyle>
            <a:lvl1pPr>
              <a:defRPr b="0" i="0"/>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356591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ED87E2D-9486-0D42-9987-E5AA456B9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32C9F37-1CAD-FB48-99D1-E6B0EFAD5C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04729735-74E5-D446-96F5-37BC1A1784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Times New Roman" panose="02020603050405020304" pitchFamily="18" charset="0"/>
              </a:defRPr>
            </a:lvl1pPr>
          </a:lstStyle>
          <a:p>
            <a:fld id="{B290F318-1A95-7E4A-A4D4-76DAF0F86AED}" type="datetimeFigureOut">
              <a:rPr kumimoji="1" lang="zh-CN" altLang="en-US" smtClean="0"/>
              <a:pPr/>
              <a:t>2020/12/2</a:t>
            </a:fld>
            <a:endParaRPr kumimoji="1" lang="zh-CN" altLang="en-US" dirty="0"/>
          </a:p>
        </p:txBody>
      </p:sp>
      <p:sp>
        <p:nvSpPr>
          <p:cNvPr id="5" name="页脚占位符 4">
            <a:extLst>
              <a:ext uri="{FF2B5EF4-FFF2-40B4-BE49-F238E27FC236}">
                <a16:creationId xmlns:a16="http://schemas.microsoft.com/office/drawing/2014/main" id="{7558D6FF-49F6-2649-8B3C-4F40E40FDB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panose="02020603050405020304" pitchFamily="18" charset="0"/>
              </a:defRPr>
            </a:lvl1pPr>
          </a:lstStyle>
          <a:p>
            <a:endParaRPr kumimoji="1" lang="zh-CN" altLang="en-US" dirty="0"/>
          </a:p>
        </p:txBody>
      </p:sp>
      <p:sp>
        <p:nvSpPr>
          <p:cNvPr id="6" name="灯片编号占位符 5">
            <a:extLst>
              <a:ext uri="{FF2B5EF4-FFF2-40B4-BE49-F238E27FC236}">
                <a16:creationId xmlns:a16="http://schemas.microsoft.com/office/drawing/2014/main" id="{A2D4E13A-B2C0-5B48-AB09-34D1356E2B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Times New Roman" panose="02020603050405020304" pitchFamily="18" charset="0"/>
              </a:defRPr>
            </a:lvl1pPr>
          </a:lstStyle>
          <a:p>
            <a:fld id="{C382A598-B3E5-C04C-8483-6196781CB5C7}" type="slidenum">
              <a:rPr kumimoji="1" lang="zh-CN" altLang="en-US" smtClean="0"/>
              <a:pPr/>
              <a:t>‹#›</a:t>
            </a:fld>
            <a:endParaRPr kumimoji="1" lang="zh-CN" altLang="en-US" dirty="0"/>
          </a:p>
        </p:txBody>
      </p:sp>
    </p:spTree>
    <p:extLst>
      <p:ext uri="{BB962C8B-B14F-4D97-AF65-F5344CB8AC3E}">
        <p14:creationId xmlns:p14="http://schemas.microsoft.com/office/powerpoint/2010/main" val="110804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1C9B6-C43A-E241-9F96-87850A3C19ED}"/>
              </a:ext>
            </a:extLst>
          </p:cNvPr>
          <p:cNvSpPr>
            <a:spLocks noGrp="1"/>
          </p:cNvSpPr>
          <p:nvPr>
            <p:ph type="ctrTitle"/>
          </p:nvPr>
        </p:nvSpPr>
        <p:spPr>
          <a:xfrm>
            <a:off x="1524000" y="1041400"/>
            <a:ext cx="9144000" cy="2387600"/>
          </a:xfrm>
        </p:spPr>
        <p:txBody>
          <a:bodyPr/>
          <a:lstStyle/>
          <a:p>
            <a:r>
              <a:rPr kumimoji="1" lang="en-US" altLang="zh-CN" b="1" dirty="0">
                <a:latin typeface="Times New Roman" panose="02020603050405020304" pitchFamily="18" charset="0"/>
                <a:cs typeface="Times New Roman" panose="02020603050405020304" pitchFamily="18" charset="0"/>
              </a:rPr>
              <a:t>Yelp Review Analysis for Burger Businesses</a:t>
            </a:r>
            <a:endParaRPr kumimoji="1" lang="zh-CN" altLang="en-US" b="1"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F4C46B5D-5A7B-154A-A7AA-50F554BF457D}"/>
              </a:ext>
            </a:extLst>
          </p:cNvPr>
          <p:cNvSpPr>
            <a:spLocks noGrp="1"/>
          </p:cNvSpPr>
          <p:nvPr>
            <p:ph type="subTitle" idx="1"/>
          </p:nvPr>
        </p:nvSpPr>
        <p:spPr>
          <a:xfrm>
            <a:off x="1524000" y="3614230"/>
            <a:ext cx="9144000" cy="1655762"/>
          </a:xfrm>
        </p:spPr>
        <p:txBody>
          <a:bodyPr/>
          <a:lstStyle/>
          <a:p>
            <a:endParaRPr kumimoji="1" lang="en-US" altLang="zh-CN" dirty="0"/>
          </a:p>
          <a:p>
            <a:r>
              <a:rPr kumimoji="1" lang="en-US" altLang="zh-CN" dirty="0"/>
              <a:t>Jiawei Huang, </a:t>
            </a:r>
            <a:r>
              <a:rPr kumimoji="1" lang="en-US" altLang="zh-CN" dirty="0" err="1"/>
              <a:t>Yiqun</a:t>
            </a:r>
            <a:r>
              <a:rPr kumimoji="1" lang="en-US" altLang="zh-CN" dirty="0"/>
              <a:t> Xiao, Shushu Zhang</a:t>
            </a:r>
            <a:endParaRPr kumimoji="1" lang="zh-CN" altLang="en-US" dirty="0"/>
          </a:p>
        </p:txBody>
      </p:sp>
      <p:pic>
        <p:nvPicPr>
          <p:cNvPr id="5" name="Audio 4">
            <a:hlinkClick r:id="" action="ppaction://media"/>
            <a:extLst>
              <a:ext uri="{FF2B5EF4-FFF2-40B4-BE49-F238E27FC236}">
                <a16:creationId xmlns:a16="http://schemas.microsoft.com/office/drawing/2014/main" id="{F5356911-4CC4-4AE4-A54D-B05933BCD2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20838159"/>
      </p:ext>
    </p:extLst>
  </p:cSld>
  <p:clrMapOvr>
    <a:masterClrMapping/>
  </p:clrMapOvr>
  <mc:AlternateContent xmlns:mc="http://schemas.openxmlformats.org/markup-compatibility/2006" xmlns:p14="http://schemas.microsoft.com/office/powerpoint/2010/main">
    <mc:Choice Requires="p14">
      <p:transition spd="slow" p14:dur="2000" advTm="11518"/>
    </mc:Choice>
    <mc:Fallback xmlns="">
      <p:transition spd="slow" advTm="11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519D1-76E5-D141-ADED-789EAF850954}"/>
              </a:ext>
            </a:extLst>
          </p:cNvPr>
          <p:cNvSpPr>
            <a:spLocks noGrp="1"/>
          </p:cNvSpPr>
          <p:nvPr>
            <p:ph type="title"/>
          </p:nvPr>
        </p:nvSpPr>
        <p:spPr>
          <a:xfrm>
            <a:off x="637711" y="348510"/>
            <a:ext cx="10849993" cy="1444779"/>
          </a:xfrm>
        </p:spPr>
        <p:txBody>
          <a:bodyPr>
            <a:normAutofit/>
          </a:bodyPr>
          <a:lstStyle/>
          <a:p>
            <a:r>
              <a:rPr kumimoji="1" lang="en-US" altLang="zh-CN" sz="4900" b="1" dirty="0">
                <a:latin typeface="Times New Roman" panose="02020603050405020304" pitchFamily="18" charset="0"/>
                <a:cs typeface="Times New Roman" panose="02020603050405020304" pitchFamily="18" charset="0"/>
              </a:rPr>
              <a:t>2. Statistical Analysis</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2.4 Model Fitting</a:t>
            </a:r>
            <a:endParaRPr kumimoji="1" lang="zh-CN" alt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868B7BA-6D74-4499-91CC-93984FBADAF7}"/>
              </a:ext>
            </a:extLst>
          </p:cNvPr>
          <p:cNvPicPr>
            <a:picLocks noChangeAspect="1"/>
          </p:cNvPicPr>
          <p:nvPr/>
        </p:nvPicPr>
        <p:blipFill>
          <a:blip r:embed="rId4"/>
          <a:stretch>
            <a:fillRect/>
          </a:stretch>
        </p:blipFill>
        <p:spPr>
          <a:xfrm>
            <a:off x="1630738" y="2136109"/>
            <a:ext cx="7621064" cy="4115374"/>
          </a:xfrm>
          <a:prstGeom prst="rect">
            <a:avLst/>
          </a:prstGeom>
        </p:spPr>
      </p:pic>
      <p:pic>
        <p:nvPicPr>
          <p:cNvPr id="4" name="Recorded Sound">
            <a:hlinkClick r:id="" action="ppaction://media"/>
            <a:extLst>
              <a:ext uri="{FF2B5EF4-FFF2-40B4-BE49-F238E27FC236}">
                <a16:creationId xmlns:a16="http://schemas.microsoft.com/office/drawing/2014/main" id="{14D85CFF-5A8D-4B43-B151-68724BBB87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27828" y="6311118"/>
            <a:ext cx="487363" cy="487363"/>
          </a:xfrm>
          <a:prstGeom prst="rect">
            <a:avLst/>
          </a:prstGeom>
        </p:spPr>
      </p:pic>
    </p:spTree>
    <p:extLst>
      <p:ext uri="{BB962C8B-B14F-4D97-AF65-F5344CB8AC3E}">
        <p14:creationId xmlns:p14="http://schemas.microsoft.com/office/powerpoint/2010/main" val="306388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519D1-76E5-D141-ADED-789EAF850954}"/>
              </a:ext>
            </a:extLst>
          </p:cNvPr>
          <p:cNvSpPr>
            <a:spLocks noGrp="1"/>
          </p:cNvSpPr>
          <p:nvPr>
            <p:ph type="title"/>
          </p:nvPr>
        </p:nvSpPr>
        <p:spPr>
          <a:xfrm>
            <a:off x="637711" y="348510"/>
            <a:ext cx="10849993" cy="1444779"/>
          </a:xfrm>
        </p:spPr>
        <p:txBody>
          <a:bodyPr>
            <a:normAutofit/>
          </a:bodyPr>
          <a:lstStyle/>
          <a:p>
            <a:r>
              <a:rPr kumimoji="1" lang="en-US" altLang="zh-CN" sz="4900" b="1" dirty="0">
                <a:latin typeface="Times New Roman" panose="02020603050405020304" pitchFamily="18" charset="0"/>
                <a:cs typeface="Times New Roman" panose="02020603050405020304" pitchFamily="18" charset="0"/>
              </a:rPr>
              <a:t>2. Statistical Analysis</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2.4 Model Fitting</a:t>
            </a:r>
            <a:endParaRPr kumimoji="1" lang="zh-CN" altLang="en-US"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498E3FF1-8780-4BFE-8226-6BC8FD385EFB}"/>
              </a:ext>
            </a:extLst>
          </p:cNvPr>
          <p:cNvSpPr txBox="1"/>
          <p:nvPr/>
        </p:nvSpPr>
        <p:spPr>
          <a:xfrm>
            <a:off x="868218" y="2309091"/>
            <a:ext cx="9727022" cy="3970318"/>
          </a:xfrm>
          <a:prstGeom prst="rect">
            <a:avLst/>
          </a:prstGeom>
          <a:noFill/>
        </p:spPr>
        <p:txBody>
          <a:bodyPr wrap="none" rtlCol="0">
            <a:spAutoFit/>
          </a:bodyPr>
          <a:lstStyle/>
          <a:p>
            <a:r>
              <a:rPr kumimoji="1" lang="en-US" altLang="zh-CN" sz="3600" b="1" dirty="0">
                <a:latin typeface="Times New Roman" panose="02020603050405020304" pitchFamily="18" charset="0"/>
                <a:ea typeface="+mj-ea"/>
                <a:cs typeface="Times New Roman" panose="02020603050405020304" pitchFamily="18" charset="0"/>
              </a:rPr>
              <a:t>30 indicator words into 4</a:t>
            </a:r>
            <a:r>
              <a:rPr lang="en-US" altLang="zh-CN" dirty="0"/>
              <a:t> </a:t>
            </a:r>
            <a:r>
              <a:rPr kumimoji="1" lang="en-US" altLang="zh-CN" sz="3600" b="1" dirty="0">
                <a:latin typeface="Times New Roman" panose="02020603050405020304" pitchFamily="18" charset="0"/>
                <a:ea typeface="+mj-ea"/>
                <a:cs typeface="Times New Roman" panose="02020603050405020304" pitchFamily="18" charset="0"/>
              </a:rPr>
              <a:t>dimensions.</a:t>
            </a:r>
          </a:p>
          <a:p>
            <a:endParaRPr kumimoji="1" lang="en-US" altLang="zh-CN" sz="3600" b="1" dirty="0">
              <a:latin typeface="Times New Roman" panose="02020603050405020304" pitchFamily="18" charset="0"/>
              <a:ea typeface="+mj-ea"/>
              <a:cs typeface="Times New Roman" panose="02020603050405020304" pitchFamily="18" charset="0"/>
            </a:endParaRPr>
          </a:p>
          <a:p>
            <a:r>
              <a:rPr kumimoji="1" lang="en-US" altLang="zh-CN" sz="3600" b="1" dirty="0">
                <a:solidFill>
                  <a:srgbClr val="002060"/>
                </a:solidFill>
                <a:latin typeface="Times New Roman" panose="02020603050405020304" pitchFamily="18" charset="0"/>
                <a:ea typeface="+mj-ea"/>
                <a:cs typeface="Times New Roman" panose="02020603050405020304" pitchFamily="18" charset="0"/>
              </a:rPr>
              <a:t>FOOD:  </a:t>
            </a:r>
            <a:r>
              <a:rPr kumimoji="1" lang="en-US" altLang="zh-CN" sz="3600" b="1" dirty="0">
                <a:solidFill>
                  <a:srgbClr val="C00000"/>
                </a:solidFill>
                <a:latin typeface="Times New Roman" panose="02020603050405020304" pitchFamily="18" charset="0"/>
                <a:ea typeface="+mj-ea"/>
                <a:cs typeface="Times New Roman" panose="02020603050405020304" pitchFamily="18" charset="0"/>
              </a:rPr>
              <a:t>cold, awful, mediocre, etc.</a:t>
            </a:r>
          </a:p>
          <a:p>
            <a:r>
              <a:rPr kumimoji="1" lang="en-US" altLang="zh-CN" sz="3600" b="1" dirty="0">
                <a:solidFill>
                  <a:srgbClr val="002060"/>
                </a:solidFill>
                <a:latin typeface="Times New Roman" panose="02020603050405020304" pitchFamily="18" charset="0"/>
                <a:ea typeface="+mj-ea"/>
                <a:cs typeface="Times New Roman" panose="02020603050405020304" pitchFamily="18" charset="0"/>
              </a:rPr>
              <a:t>ENVIRONMENT:</a:t>
            </a:r>
            <a:r>
              <a:rPr kumimoji="1" lang="zh-CN" altLang="en-US" sz="3600" b="1" dirty="0">
                <a:solidFill>
                  <a:srgbClr val="002060"/>
                </a:solidFill>
                <a:latin typeface="Times New Roman" panose="02020603050405020304" pitchFamily="18" charset="0"/>
                <a:ea typeface="+mj-ea"/>
                <a:cs typeface="Times New Roman" panose="02020603050405020304" pitchFamily="18" charset="0"/>
              </a:rPr>
              <a:t> </a:t>
            </a:r>
            <a:r>
              <a:rPr kumimoji="1" lang="en-US" altLang="zh-CN" sz="3600" b="1" dirty="0">
                <a:solidFill>
                  <a:srgbClr val="C00000"/>
                </a:solidFill>
                <a:latin typeface="Times New Roman" panose="02020603050405020304" pitchFamily="18" charset="0"/>
                <a:ea typeface="+mj-ea"/>
                <a:cs typeface="Times New Roman" panose="02020603050405020304" pitchFamily="18" charset="0"/>
              </a:rPr>
              <a:t>dirty, filthy, stale, etc.</a:t>
            </a:r>
          </a:p>
          <a:p>
            <a:r>
              <a:rPr kumimoji="1" lang="en-US" altLang="zh-CN" sz="3600" b="1" dirty="0">
                <a:solidFill>
                  <a:srgbClr val="002060"/>
                </a:solidFill>
                <a:latin typeface="Times New Roman" panose="02020603050405020304" pitchFamily="18" charset="0"/>
                <a:ea typeface="+mj-ea"/>
                <a:cs typeface="Times New Roman" panose="02020603050405020304" pitchFamily="18" charset="0"/>
              </a:rPr>
              <a:t>SERVICE: </a:t>
            </a:r>
            <a:r>
              <a:rPr kumimoji="1" lang="en-US" altLang="zh-CN" sz="3600" b="1" dirty="0">
                <a:solidFill>
                  <a:srgbClr val="C00000"/>
                </a:solidFill>
                <a:latin typeface="Times New Roman" panose="02020603050405020304" pitchFamily="18" charset="0"/>
                <a:ea typeface="+mj-ea"/>
                <a:cs typeface="Times New Roman" panose="02020603050405020304" pitchFamily="18" charset="0"/>
              </a:rPr>
              <a:t>rude, unfriendly, unprofessional, etc.</a:t>
            </a:r>
          </a:p>
          <a:p>
            <a:r>
              <a:rPr kumimoji="1" lang="en-US" altLang="zh-CN" sz="3600" b="1" dirty="0">
                <a:solidFill>
                  <a:srgbClr val="002060"/>
                </a:solidFill>
                <a:latin typeface="Times New Roman" panose="02020603050405020304" pitchFamily="18" charset="0"/>
                <a:ea typeface="+mj-ea"/>
                <a:cs typeface="Times New Roman" panose="02020603050405020304" pitchFamily="18" charset="0"/>
              </a:rPr>
              <a:t>ETHNICITY: </a:t>
            </a:r>
            <a:r>
              <a:rPr kumimoji="1" lang="en-US" altLang="zh-CN" sz="3600" b="1" dirty="0">
                <a:solidFill>
                  <a:srgbClr val="C00000"/>
                </a:solidFill>
                <a:latin typeface="Times New Roman" panose="02020603050405020304" pitchFamily="18" charset="0"/>
                <a:ea typeface="+mj-ea"/>
                <a:cs typeface="Times New Roman" panose="02020603050405020304" pitchFamily="18" charset="0"/>
              </a:rPr>
              <a:t>racist.</a:t>
            </a:r>
          </a:p>
          <a:p>
            <a:endParaRPr kumimoji="1" lang="zh-CN" altLang="en-US" sz="3600" b="1" dirty="0">
              <a:latin typeface="Times New Roman" panose="02020603050405020304" pitchFamily="18" charset="0"/>
              <a:ea typeface="+mj-ea"/>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D4F50C65-3CDB-4779-8750-9E11A04F97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7704" y="6166264"/>
            <a:ext cx="487363" cy="487363"/>
          </a:xfrm>
          <a:prstGeom prst="rect">
            <a:avLst/>
          </a:prstGeom>
        </p:spPr>
      </p:pic>
    </p:spTree>
    <p:extLst>
      <p:ext uri="{BB962C8B-B14F-4D97-AF65-F5344CB8AC3E}">
        <p14:creationId xmlns:p14="http://schemas.microsoft.com/office/powerpoint/2010/main" val="66716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timeline&#10;&#10;Description automatically generated">
            <a:extLst>
              <a:ext uri="{FF2B5EF4-FFF2-40B4-BE49-F238E27FC236}">
                <a16:creationId xmlns:a16="http://schemas.microsoft.com/office/drawing/2014/main" id="{22FEACE1-D64B-47A0-854F-942ACF81C2A6}"/>
              </a:ext>
            </a:extLst>
          </p:cNvPr>
          <p:cNvPicPr>
            <a:picLocks noChangeAspect="1"/>
          </p:cNvPicPr>
          <p:nvPr/>
        </p:nvPicPr>
        <p:blipFill>
          <a:blip r:embed="rId4"/>
          <a:stretch>
            <a:fillRect/>
          </a:stretch>
        </p:blipFill>
        <p:spPr>
          <a:xfrm>
            <a:off x="3941070" y="1442294"/>
            <a:ext cx="8037570" cy="4823986"/>
          </a:xfrm>
          <a:prstGeom prst="rect">
            <a:avLst/>
          </a:prstGeom>
        </p:spPr>
      </p:pic>
      <p:sp>
        <p:nvSpPr>
          <p:cNvPr id="2" name="标题 1">
            <a:extLst>
              <a:ext uri="{FF2B5EF4-FFF2-40B4-BE49-F238E27FC236}">
                <a16:creationId xmlns:a16="http://schemas.microsoft.com/office/drawing/2014/main" id="{AFA519D1-76E5-D141-ADED-789EAF850954}"/>
              </a:ext>
            </a:extLst>
          </p:cNvPr>
          <p:cNvSpPr>
            <a:spLocks noGrp="1"/>
          </p:cNvSpPr>
          <p:nvPr>
            <p:ph type="title"/>
          </p:nvPr>
        </p:nvSpPr>
        <p:spPr>
          <a:xfrm>
            <a:off x="637711" y="348510"/>
            <a:ext cx="10849993" cy="1444779"/>
          </a:xfrm>
        </p:spPr>
        <p:txBody>
          <a:bodyPr>
            <a:normAutofit/>
          </a:bodyPr>
          <a:lstStyle/>
          <a:p>
            <a:r>
              <a:rPr kumimoji="1" lang="en-US" altLang="zh-CN" sz="4900" b="1">
                <a:latin typeface="Times New Roman" panose="02020603050405020304" pitchFamily="18" charset="0"/>
                <a:cs typeface="Times New Roman" panose="02020603050405020304" pitchFamily="18" charset="0"/>
              </a:rPr>
              <a:t>2. Statistical Analysis</a:t>
            </a:r>
            <a:br>
              <a:rPr kumimoji="1" lang="en-US" altLang="zh-CN" b="1">
                <a:latin typeface="Times New Roman" panose="02020603050405020304" pitchFamily="18" charset="0"/>
                <a:cs typeface="Times New Roman" panose="02020603050405020304" pitchFamily="18" charset="0"/>
              </a:rPr>
            </a:br>
            <a:r>
              <a:rPr kumimoji="1" lang="en-US" altLang="zh-CN" sz="3600" b="1">
                <a:latin typeface="Times New Roman" panose="02020603050405020304" pitchFamily="18" charset="0"/>
                <a:cs typeface="Times New Roman" panose="02020603050405020304" pitchFamily="18" charset="0"/>
              </a:rPr>
              <a:t>2.5 Regression tree on attributes</a:t>
            </a:r>
            <a:endParaRPr kumimoji="1" lang="zh-CN" altLang="en-US" b="1" dirty="0">
              <a:latin typeface="Times New Roman" panose="02020603050405020304" pitchFamily="18" charset="0"/>
              <a:cs typeface="Times New Roman" panose="02020603050405020304" pitchFamily="18" charset="0"/>
            </a:endParaRPr>
          </a:p>
        </p:txBody>
      </p:sp>
      <p:sp>
        <p:nvSpPr>
          <p:cNvPr id="17" name="Content Placeholder 2">
            <a:extLst>
              <a:ext uri="{FF2B5EF4-FFF2-40B4-BE49-F238E27FC236}">
                <a16:creationId xmlns:a16="http://schemas.microsoft.com/office/drawing/2014/main" id="{96E8319B-94AD-42D7-898E-3C28CD3392E3}"/>
              </a:ext>
            </a:extLst>
          </p:cNvPr>
          <p:cNvSpPr txBox="1">
            <a:spLocks/>
          </p:cNvSpPr>
          <p:nvPr/>
        </p:nvSpPr>
        <p:spPr>
          <a:xfrm>
            <a:off x="637711" y="19149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Tree</a:t>
            </a:r>
          </a:p>
          <a:p>
            <a:pPr lvl="1">
              <a:lnSpc>
                <a:spcPct val="150000"/>
              </a:lnSpc>
            </a:pPr>
            <a:r>
              <a:rPr kumimoji="1" lang="en-US" sz="1400" dirty="0">
                <a:cs typeface="Times New Roman" panose="02020603050405020304" pitchFamily="18" charset="0"/>
              </a:rPr>
              <a:t>10 variables: </a:t>
            </a:r>
            <a:r>
              <a:rPr kumimoji="1" lang="en-US" sz="1400" dirty="0" err="1">
                <a:cs typeface="Times New Roman" panose="02020603050405020304" pitchFamily="18" charset="0"/>
              </a:rPr>
              <a:t>RestaurantsDelivery</a:t>
            </a:r>
            <a:r>
              <a:rPr kumimoji="1" lang="en-US" sz="1400" dirty="0">
                <a:cs typeface="Times New Roman" panose="02020603050405020304" pitchFamily="18" charset="0"/>
              </a:rPr>
              <a:t>, </a:t>
            </a:r>
            <a:r>
              <a:rPr kumimoji="1" lang="en-US" sz="1400" dirty="0" err="1">
                <a:cs typeface="Times New Roman" panose="02020603050405020304" pitchFamily="18" charset="0"/>
              </a:rPr>
              <a:t>RestaurantsTake</a:t>
            </a:r>
            <a:r>
              <a:rPr kumimoji="1" lang="en-US" sz="1400" dirty="0">
                <a:cs typeface="Times New Roman" panose="02020603050405020304" pitchFamily="18" charset="0"/>
              </a:rPr>
              <a:t>-Out, </a:t>
            </a:r>
            <a:r>
              <a:rPr kumimoji="1" lang="en-US" sz="1400" dirty="0" err="1">
                <a:cs typeface="Times New Roman" panose="02020603050405020304" pitchFamily="18" charset="0"/>
              </a:rPr>
              <a:t>BusinessAcceptCreditCards</a:t>
            </a:r>
            <a:r>
              <a:rPr kumimoji="1" lang="en-US" sz="1400" dirty="0">
                <a:cs typeface="Times New Roman" panose="02020603050405020304" pitchFamily="18" charset="0"/>
              </a:rPr>
              <a:t>, </a:t>
            </a:r>
          </a:p>
          <a:p>
            <a:pPr marL="457200" lvl="1" indent="0">
              <a:lnSpc>
                <a:spcPct val="150000"/>
              </a:lnSpc>
              <a:buNone/>
            </a:pPr>
            <a:r>
              <a:rPr kumimoji="1" lang="en-US" sz="1400" dirty="0" err="1">
                <a:cs typeface="Times New Roman" panose="02020603050405020304" pitchFamily="18" charset="0"/>
              </a:rPr>
              <a:t>RestaurantsReservations</a:t>
            </a:r>
            <a:r>
              <a:rPr kumimoji="1" lang="en-US" sz="1400" dirty="0">
                <a:cs typeface="Times New Roman" panose="02020603050405020304" pitchFamily="18" charset="0"/>
              </a:rPr>
              <a:t>, </a:t>
            </a:r>
            <a:r>
              <a:rPr kumimoji="1" lang="en-US" sz="1400" dirty="0" err="1">
                <a:cs typeface="Times New Roman" panose="02020603050405020304" pitchFamily="18" charset="0"/>
              </a:rPr>
              <a:t>HasTV</a:t>
            </a:r>
            <a:r>
              <a:rPr kumimoji="1" lang="en-US" sz="1400" dirty="0">
                <a:cs typeface="Times New Roman" panose="02020603050405020304" pitchFamily="18" charset="0"/>
              </a:rPr>
              <a:t>, </a:t>
            </a:r>
            <a:r>
              <a:rPr kumimoji="1" lang="en-US" sz="1400" dirty="0" err="1">
                <a:cs typeface="Times New Roman" panose="02020603050405020304" pitchFamily="18" charset="0"/>
              </a:rPr>
              <a:t>RestaurantsGoodForGroups</a:t>
            </a:r>
            <a:r>
              <a:rPr kumimoji="1" lang="en-US" sz="1400" dirty="0">
                <a:cs typeface="Times New Roman" panose="02020603050405020304" pitchFamily="18" charset="0"/>
              </a:rPr>
              <a:t>,</a:t>
            </a:r>
          </a:p>
          <a:p>
            <a:pPr marL="457200" lvl="1" indent="0">
              <a:lnSpc>
                <a:spcPct val="150000"/>
              </a:lnSpc>
              <a:buNone/>
            </a:pPr>
            <a:r>
              <a:rPr kumimoji="1" lang="en-US" sz="1400" dirty="0" err="1">
                <a:cs typeface="Times New Roman" panose="02020603050405020304" pitchFamily="18" charset="0"/>
              </a:rPr>
              <a:t>RestaurantsPriceRange</a:t>
            </a:r>
            <a:r>
              <a:rPr kumimoji="1" lang="en-US" sz="1400" dirty="0">
                <a:cs typeface="Times New Roman" panose="02020603050405020304" pitchFamily="18" charset="0"/>
              </a:rPr>
              <a:t>, </a:t>
            </a:r>
            <a:r>
              <a:rPr kumimoji="1" lang="en-US" sz="1400" dirty="0" err="1">
                <a:cs typeface="Times New Roman" panose="02020603050405020304" pitchFamily="18" charset="0"/>
              </a:rPr>
              <a:t>NoiseLevel</a:t>
            </a:r>
            <a:r>
              <a:rPr kumimoji="1" lang="en-US" sz="1400" dirty="0">
                <a:cs typeface="Times New Roman" panose="02020603050405020304" pitchFamily="18" charset="0"/>
              </a:rPr>
              <a:t>, Alcohol, </a:t>
            </a:r>
            <a:r>
              <a:rPr kumimoji="1" lang="en-US" sz="1400" dirty="0" err="1">
                <a:cs typeface="Times New Roman" panose="02020603050405020304" pitchFamily="18" charset="0"/>
              </a:rPr>
              <a:t>OutdoorSeating</a:t>
            </a:r>
            <a:r>
              <a:rPr kumimoji="1" lang="en-US" sz="1400" dirty="0">
                <a:cs typeface="Times New Roman" panose="02020603050405020304" pitchFamily="18" charset="0"/>
              </a:rPr>
              <a:t>, </a:t>
            </a:r>
          </a:p>
          <a:p>
            <a:pPr marL="457200" lvl="1" indent="0">
              <a:lnSpc>
                <a:spcPct val="150000"/>
              </a:lnSpc>
              <a:buNone/>
            </a:pPr>
            <a:r>
              <a:rPr kumimoji="1" lang="en-US" sz="1400" dirty="0" err="1">
                <a:cs typeface="Times New Roman" panose="02020603050405020304" pitchFamily="18" charset="0"/>
              </a:rPr>
              <a:t>RestaurantsAttire</a:t>
            </a:r>
            <a:r>
              <a:rPr kumimoji="1" lang="en-US" sz="1400" dirty="0">
                <a:cs typeface="Times New Roman" panose="02020603050405020304" pitchFamily="18" charset="0"/>
              </a:rPr>
              <a:t>, </a:t>
            </a:r>
            <a:r>
              <a:rPr kumimoji="1" lang="en-US" sz="1400" dirty="0" err="1">
                <a:cs typeface="Times New Roman" panose="02020603050405020304" pitchFamily="18" charset="0"/>
              </a:rPr>
              <a:t>WiFi</a:t>
            </a:r>
            <a:r>
              <a:rPr kumimoji="1" lang="en-US" sz="1400" dirty="0">
                <a:cs typeface="Times New Roman" panose="02020603050405020304" pitchFamily="18" charset="0"/>
              </a:rPr>
              <a:t>, Good-</a:t>
            </a:r>
            <a:r>
              <a:rPr kumimoji="1" lang="en-US" sz="1400" dirty="0" err="1">
                <a:cs typeface="Times New Roman" panose="02020603050405020304" pitchFamily="18" charset="0"/>
              </a:rPr>
              <a:t>ForKids</a:t>
            </a:r>
            <a:r>
              <a:rPr kumimoji="1" lang="en-US" sz="1400" dirty="0">
                <a:cs typeface="Times New Roman" panose="02020603050405020304" pitchFamily="18" charset="0"/>
              </a:rPr>
              <a:t>, </a:t>
            </a:r>
            <a:r>
              <a:rPr kumimoji="1" lang="en-US" sz="1400" dirty="0" err="1">
                <a:cs typeface="Times New Roman" panose="02020603050405020304" pitchFamily="18" charset="0"/>
              </a:rPr>
              <a:t>BikeParking</a:t>
            </a:r>
            <a:r>
              <a:rPr kumimoji="1" lang="en-US" sz="1400" dirty="0">
                <a:cs typeface="Times New Roman" panose="02020603050405020304" pitchFamily="18" charset="0"/>
              </a:rPr>
              <a:t> </a:t>
            </a:r>
          </a:p>
          <a:p>
            <a:r>
              <a:rPr lang="en-US" dirty="0"/>
              <a:t>t-test</a:t>
            </a:r>
          </a:p>
          <a:p>
            <a:pPr lvl="1">
              <a:lnSpc>
                <a:spcPct val="150000"/>
              </a:lnSpc>
            </a:pPr>
            <a:r>
              <a:rPr lang="en-US" sz="1100" b="0" i="0" dirty="0">
                <a:effectLst/>
                <a:latin typeface="Arial" panose="020B0604020202020204" pitchFamily="34" charset="0"/>
              </a:rPr>
              <a:t>5 variables with high performance:</a:t>
            </a:r>
          </a:p>
          <a:p>
            <a:pPr marL="457200" lvl="1" indent="0">
              <a:lnSpc>
                <a:spcPct val="150000"/>
              </a:lnSpc>
              <a:buNone/>
            </a:pPr>
            <a:r>
              <a:rPr lang="en-US" sz="1100" b="0" i="0" dirty="0">
                <a:effectLst/>
                <a:latin typeface="Arial" panose="020B0604020202020204" pitchFamily="34" charset="0"/>
              </a:rPr>
              <a:t>Price range (3219.1), Outdoor Seating (1500.2), </a:t>
            </a:r>
          </a:p>
          <a:p>
            <a:pPr marL="457200" lvl="1" indent="0">
              <a:lnSpc>
                <a:spcPct val="150000"/>
              </a:lnSpc>
              <a:buNone/>
            </a:pPr>
            <a:r>
              <a:rPr lang="en-US" sz="1100" b="0" i="0" dirty="0" err="1">
                <a:effectLst/>
                <a:latin typeface="Arial" panose="020B0604020202020204" pitchFamily="34" charset="0"/>
              </a:rPr>
              <a:t>Whetherhas</a:t>
            </a:r>
            <a:r>
              <a:rPr lang="en-US" sz="1100" b="0" i="0" dirty="0">
                <a:effectLst/>
                <a:latin typeface="Arial" panose="020B0604020202020204" pitchFamily="34" charset="0"/>
              </a:rPr>
              <a:t> TV (1344.9), Alcohol (1342.6) </a:t>
            </a:r>
          </a:p>
          <a:p>
            <a:pPr marL="457200" lvl="1" indent="0">
              <a:lnSpc>
                <a:spcPct val="150000"/>
              </a:lnSpc>
              <a:buNone/>
            </a:pPr>
            <a:r>
              <a:rPr lang="en-US" sz="1100" b="0" i="0" dirty="0">
                <a:effectLst/>
                <a:latin typeface="Arial" panose="020B0604020202020204" pitchFamily="34" charset="0"/>
              </a:rPr>
              <a:t>Bike Parking (754.6)</a:t>
            </a:r>
            <a:endParaRPr lang="en-US" dirty="0"/>
          </a:p>
        </p:txBody>
      </p:sp>
      <p:pic>
        <p:nvPicPr>
          <p:cNvPr id="5" name="Recorded Sound">
            <a:hlinkClick r:id="" action="ppaction://media"/>
            <a:extLst>
              <a:ext uri="{FF2B5EF4-FFF2-40B4-BE49-F238E27FC236}">
                <a16:creationId xmlns:a16="http://schemas.microsoft.com/office/drawing/2014/main" id="{548C6C9B-FFBF-4859-A44D-B9DF46A22A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4289" y="6266279"/>
            <a:ext cx="487363" cy="487363"/>
          </a:xfrm>
          <a:prstGeom prst="rect">
            <a:avLst/>
          </a:prstGeom>
        </p:spPr>
      </p:pic>
    </p:spTree>
    <p:extLst>
      <p:ext uri="{BB962C8B-B14F-4D97-AF65-F5344CB8AC3E}">
        <p14:creationId xmlns:p14="http://schemas.microsoft.com/office/powerpoint/2010/main" val="202400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5F081-2878-5F49-968F-A8F9D2C993A3}"/>
              </a:ext>
            </a:extLst>
          </p:cNvPr>
          <p:cNvSpPr>
            <a:spLocks noGrp="1"/>
          </p:cNvSpPr>
          <p:nvPr>
            <p:ph type="title"/>
          </p:nvPr>
        </p:nvSpPr>
        <p:spPr/>
        <p:txBody>
          <a:bodyPr>
            <a:normAutofit/>
          </a:bodyPr>
          <a:lstStyle/>
          <a:p>
            <a:r>
              <a:rPr kumimoji="1" lang="en-US" altLang="zh-CN" b="1" dirty="0">
                <a:latin typeface="Times New Roman" panose="02020603050405020304" pitchFamily="18" charset="0"/>
                <a:cs typeface="Times New Roman" panose="02020603050405020304" pitchFamily="18" charset="0"/>
              </a:rPr>
              <a:t>3. Insights &amp; Action Plan</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3.1 </a:t>
            </a:r>
            <a:r>
              <a:rPr kumimoji="1" lang="en-US" sz="3600" b="1" dirty="0">
                <a:latin typeface="Times New Roman" panose="02020603050405020304" pitchFamily="18" charset="0"/>
                <a:cs typeface="Times New Roman" panose="02020603050405020304" pitchFamily="18" charset="0"/>
              </a:rPr>
              <a:t>Overall Ratings</a:t>
            </a:r>
            <a:endParaRPr kumimoji="1" lang="zh-CN" altLang="en-US" b="1" dirty="0">
              <a:latin typeface="Times New Roman" panose="02020603050405020304" pitchFamily="18" charset="0"/>
              <a:cs typeface="Times New Roman" panose="02020603050405020304" pitchFamily="18" charset="0"/>
            </a:endParaRPr>
          </a:p>
        </p:txBody>
      </p:sp>
      <p:pic>
        <p:nvPicPr>
          <p:cNvPr id="9" name="Content Placeholder 8" descr="Chart, bar chart, histogram&#10;&#10;Description automatically generated">
            <a:extLst>
              <a:ext uri="{FF2B5EF4-FFF2-40B4-BE49-F238E27FC236}">
                <a16:creationId xmlns:a16="http://schemas.microsoft.com/office/drawing/2014/main" id="{EF4F3323-200D-4CEA-A513-AC231205DB06}"/>
              </a:ext>
            </a:extLst>
          </p:cNvPr>
          <p:cNvPicPr>
            <a:picLocks noGrp="1" noChangeAspect="1"/>
          </p:cNvPicPr>
          <p:nvPr>
            <p:ph idx="1"/>
          </p:nvPr>
        </p:nvPicPr>
        <p:blipFill rotWithShape="1">
          <a:blip r:embed="rId4"/>
          <a:srcRect t="1567"/>
          <a:stretch/>
        </p:blipFill>
        <p:spPr>
          <a:xfrm>
            <a:off x="6160624" y="2209712"/>
            <a:ext cx="4228186" cy="4283163"/>
          </a:xfrm>
        </p:spPr>
      </p:pic>
      <p:pic>
        <p:nvPicPr>
          <p:cNvPr id="10" name="Picture 9">
            <a:extLst>
              <a:ext uri="{FF2B5EF4-FFF2-40B4-BE49-F238E27FC236}">
                <a16:creationId xmlns:a16="http://schemas.microsoft.com/office/drawing/2014/main" id="{CEFF983B-7986-4D8B-A81F-220B4472CB0F}"/>
              </a:ext>
            </a:extLst>
          </p:cNvPr>
          <p:cNvPicPr>
            <a:picLocks noChangeAspect="1"/>
          </p:cNvPicPr>
          <p:nvPr/>
        </p:nvPicPr>
        <p:blipFill>
          <a:blip r:embed="rId5"/>
          <a:stretch>
            <a:fillRect/>
          </a:stretch>
        </p:blipFill>
        <p:spPr>
          <a:xfrm>
            <a:off x="971365" y="2421979"/>
            <a:ext cx="4486901" cy="3915321"/>
          </a:xfrm>
          <a:prstGeom prst="rect">
            <a:avLst/>
          </a:prstGeom>
        </p:spPr>
      </p:pic>
      <p:sp>
        <p:nvSpPr>
          <p:cNvPr id="11" name="Content Placeholder 2">
            <a:extLst>
              <a:ext uri="{FF2B5EF4-FFF2-40B4-BE49-F238E27FC236}">
                <a16:creationId xmlns:a16="http://schemas.microsoft.com/office/drawing/2014/main" id="{EF24A5EE-35E2-4E80-AE08-C82DEC972C47}"/>
              </a:ext>
            </a:extLst>
          </p:cNvPr>
          <p:cNvSpPr txBox="1">
            <a:spLocks/>
          </p:cNvSpPr>
          <p:nvPr/>
        </p:nvSpPr>
        <p:spPr>
          <a:xfrm>
            <a:off x="575568" y="17058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 Meatheads at 1305 S Neil St</a:t>
            </a:r>
          </a:p>
          <a:p>
            <a:endParaRPr lang="en-US" dirty="0"/>
          </a:p>
          <a:p>
            <a:endParaRPr lang="en-US" dirty="0"/>
          </a:p>
        </p:txBody>
      </p:sp>
      <p:pic>
        <p:nvPicPr>
          <p:cNvPr id="18" name="音频 17">
            <a:hlinkClick r:id="" action="ppaction://media"/>
            <a:extLst>
              <a:ext uri="{FF2B5EF4-FFF2-40B4-BE49-F238E27FC236}">
                <a16:creationId xmlns:a16="http://schemas.microsoft.com/office/drawing/2014/main" id="{1D496164-4893-4465-97E1-46DAA06B48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3731499"/>
      </p:ext>
    </p:extLst>
  </p:cSld>
  <p:clrMapOvr>
    <a:masterClrMapping/>
  </p:clrMapOvr>
  <mc:AlternateContent xmlns:mc="http://schemas.openxmlformats.org/markup-compatibility/2006" xmlns:p14="http://schemas.microsoft.com/office/powerpoint/2010/main">
    <mc:Choice Requires="p14">
      <p:transition spd="slow" p14:dur="2000" advTm="33030"/>
    </mc:Choice>
    <mc:Fallback xmlns="">
      <p:transition spd="slow" advTm="33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9024"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5F081-2878-5F49-968F-A8F9D2C993A3}"/>
              </a:ext>
            </a:extLst>
          </p:cNvPr>
          <p:cNvSpPr>
            <a:spLocks noGrp="1"/>
          </p:cNvSpPr>
          <p:nvPr>
            <p:ph type="title"/>
          </p:nvPr>
        </p:nvSpPr>
        <p:spPr/>
        <p:txBody>
          <a:bodyPr>
            <a:normAutofit/>
          </a:bodyPr>
          <a:lstStyle/>
          <a:p>
            <a:r>
              <a:rPr kumimoji="1" lang="en-US" altLang="zh-CN" b="1" dirty="0">
                <a:latin typeface="Times New Roman" panose="02020603050405020304" pitchFamily="18" charset="0"/>
                <a:cs typeface="Times New Roman" panose="02020603050405020304" pitchFamily="18" charset="0"/>
              </a:rPr>
              <a:t>3. Insights &amp; Action Plan</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3.1 </a:t>
            </a:r>
            <a:r>
              <a:rPr kumimoji="1" lang="en-US" sz="3600" b="1" dirty="0">
                <a:latin typeface="Times New Roman" panose="02020603050405020304" pitchFamily="18" charset="0"/>
                <a:cs typeface="Times New Roman" panose="02020603050405020304" pitchFamily="18" charset="0"/>
              </a:rPr>
              <a:t>Overall Ratings</a:t>
            </a:r>
            <a:endParaRPr kumimoji="1" lang="zh-CN" altLang="en-US" b="1"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EF24A5EE-35E2-4E80-AE08-C82DEC972C47}"/>
              </a:ext>
            </a:extLst>
          </p:cNvPr>
          <p:cNvSpPr txBox="1">
            <a:spLocks/>
          </p:cNvSpPr>
          <p:nvPr/>
        </p:nvSpPr>
        <p:spPr>
          <a:xfrm>
            <a:off x="575568" y="17058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Error free</a:t>
            </a:r>
            <a:endParaRPr lang="en-US" dirty="0"/>
          </a:p>
          <a:p>
            <a:endParaRPr lang="en-US" dirty="0"/>
          </a:p>
        </p:txBody>
      </p:sp>
      <p:pic>
        <p:nvPicPr>
          <p:cNvPr id="12" name="图片 11">
            <a:extLst>
              <a:ext uri="{FF2B5EF4-FFF2-40B4-BE49-F238E27FC236}">
                <a16:creationId xmlns:a16="http://schemas.microsoft.com/office/drawing/2014/main" id="{446F048F-C588-4C0E-A32F-9230B88DDD65}"/>
              </a:ext>
            </a:extLst>
          </p:cNvPr>
          <p:cNvPicPr>
            <a:picLocks noChangeAspect="1"/>
          </p:cNvPicPr>
          <p:nvPr/>
        </p:nvPicPr>
        <p:blipFill>
          <a:blip r:embed="rId4"/>
          <a:stretch>
            <a:fillRect/>
          </a:stretch>
        </p:blipFill>
        <p:spPr>
          <a:xfrm>
            <a:off x="1523884" y="2300037"/>
            <a:ext cx="8618967" cy="3772227"/>
          </a:xfrm>
          <a:prstGeom prst="rect">
            <a:avLst/>
          </a:prstGeom>
        </p:spPr>
      </p:pic>
      <p:pic>
        <p:nvPicPr>
          <p:cNvPr id="9" name="音频 8">
            <a:hlinkClick r:id="" action="ppaction://media"/>
            <a:extLst>
              <a:ext uri="{FF2B5EF4-FFF2-40B4-BE49-F238E27FC236}">
                <a16:creationId xmlns:a16="http://schemas.microsoft.com/office/drawing/2014/main" id="{8FEFA1B3-E74C-4596-9834-2937F3FAAD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45127505"/>
      </p:ext>
    </p:extLst>
  </p:cSld>
  <p:clrMapOvr>
    <a:masterClrMapping/>
  </p:clrMapOvr>
  <mc:AlternateContent xmlns:mc="http://schemas.openxmlformats.org/markup-compatibility/2006" xmlns:p14="http://schemas.microsoft.com/office/powerpoint/2010/main">
    <mc:Choice Requires="p14">
      <p:transition spd="slow" p14:dur="2000" advTm="25053"/>
    </mc:Choice>
    <mc:Fallback xmlns="">
      <p:transition spd="slow" advTm="25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6585"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5F081-2878-5F49-968F-A8F9D2C993A3}"/>
              </a:ext>
            </a:extLst>
          </p:cNvPr>
          <p:cNvSpPr>
            <a:spLocks noGrp="1"/>
          </p:cNvSpPr>
          <p:nvPr>
            <p:ph type="title"/>
          </p:nvPr>
        </p:nvSpPr>
        <p:spPr/>
        <p:txBody>
          <a:bodyPr>
            <a:normAutofit/>
          </a:bodyPr>
          <a:lstStyle/>
          <a:p>
            <a:r>
              <a:rPr kumimoji="1" lang="en-US" altLang="zh-CN" b="1" dirty="0">
                <a:latin typeface="Times New Roman" panose="02020603050405020304" pitchFamily="18" charset="0"/>
                <a:cs typeface="Times New Roman" panose="02020603050405020304" pitchFamily="18" charset="0"/>
              </a:rPr>
              <a:t>3. Insights &amp; Action Plan</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3.1 </a:t>
            </a:r>
            <a:r>
              <a:rPr kumimoji="1" lang="en-US" sz="3600" b="1" dirty="0">
                <a:latin typeface="Times New Roman" panose="02020603050405020304" pitchFamily="18" charset="0"/>
                <a:cs typeface="Times New Roman" panose="02020603050405020304" pitchFamily="18" charset="0"/>
              </a:rPr>
              <a:t>Overall Ratings</a:t>
            </a:r>
            <a:endParaRPr kumimoji="1" lang="zh-CN" altLang="en-US" b="1"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EF24A5EE-35E2-4E80-AE08-C82DEC972C47}"/>
              </a:ext>
            </a:extLst>
          </p:cNvPr>
          <p:cNvSpPr txBox="1">
            <a:spLocks/>
          </p:cNvSpPr>
          <p:nvPr/>
        </p:nvSpPr>
        <p:spPr>
          <a:xfrm>
            <a:off x="575568" y="17058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Error free</a:t>
            </a:r>
            <a:endParaRPr lang="en-US" dirty="0"/>
          </a:p>
          <a:p>
            <a:endParaRPr lang="en-US" dirty="0"/>
          </a:p>
        </p:txBody>
      </p:sp>
      <p:pic>
        <p:nvPicPr>
          <p:cNvPr id="6" name="图片 5">
            <a:extLst>
              <a:ext uri="{FF2B5EF4-FFF2-40B4-BE49-F238E27FC236}">
                <a16:creationId xmlns:a16="http://schemas.microsoft.com/office/drawing/2014/main" id="{7A4965C6-1251-487E-BCA9-22498FEFBFB4}"/>
              </a:ext>
            </a:extLst>
          </p:cNvPr>
          <p:cNvPicPr>
            <a:picLocks noChangeAspect="1"/>
          </p:cNvPicPr>
          <p:nvPr/>
        </p:nvPicPr>
        <p:blipFill>
          <a:blip r:embed="rId4"/>
          <a:stretch>
            <a:fillRect/>
          </a:stretch>
        </p:blipFill>
        <p:spPr>
          <a:xfrm>
            <a:off x="1520074" y="2246815"/>
            <a:ext cx="8626588" cy="3810330"/>
          </a:xfrm>
          <a:prstGeom prst="rect">
            <a:avLst/>
          </a:prstGeom>
        </p:spPr>
      </p:pic>
      <p:pic>
        <p:nvPicPr>
          <p:cNvPr id="5" name="音频 4">
            <a:hlinkClick r:id="" action="ppaction://media"/>
            <a:extLst>
              <a:ext uri="{FF2B5EF4-FFF2-40B4-BE49-F238E27FC236}">
                <a16:creationId xmlns:a16="http://schemas.microsoft.com/office/drawing/2014/main" id="{482307F9-39E1-40FC-AAF2-71B83FD215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07993429"/>
      </p:ext>
    </p:extLst>
  </p:cSld>
  <p:clrMapOvr>
    <a:masterClrMapping/>
  </p:clrMapOvr>
  <mc:AlternateContent xmlns:mc="http://schemas.openxmlformats.org/markup-compatibility/2006" xmlns:p14="http://schemas.microsoft.com/office/powerpoint/2010/main">
    <mc:Choice Requires="p14">
      <p:transition spd="slow" p14:dur="2000" advTm="15537"/>
    </mc:Choice>
    <mc:Fallback xmlns="">
      <p:transition spd="slow" advTm="15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7561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5F081-2878-5F49-968F-A8F9D2C993A3}"/>
              </a:ext>
            </a:extLst>
          </p:cNvPr>
          <p:cNvSpPr>
            <a:spLocks noGrp="1"/>
          </p:cNvSpPr>
          <p:nvPr>
            <p:ph type="title"/>
          </p:nvPr>
        </p:nvSpPr>
        <p:spPr/>
        <p:txBody>
          <a:bodyPr/>
          <a:lstStyle/>
          <a:p>
            <a:r>
              <a:rPr kumimoji="1" lang="en-US" altLang="zh-CN" b="1" dirty="0">
                <a:latin typeface="Times New Roman" panose="02020603050405020304" pitchFamily="18" charset="0"/>
                <a:cs typeface="Times New Roman" panose="02020603050405020304" pitchFamily="18" charset="0"/>
              </a:rPr>
              <a:t>3. Insights &amp; Action Plan</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3.2 Cloud plot</a:t>
            </a:r>
            <a:endParaRPr kumimoji="1" lang="zh-CN" altLang="en-US" b="1" dirty="0">
              <a:latin typeface="Times New Roman" panose="02020603050405020304" pitchFamily="18" charset="0"/>
              <a:cs typeface="Times New Roman" panose="02020603050405020304" pitchFamily="18" charset="0"/>
            </a:endParaRPr>
          </a:p>
        </p:txBody>
      </p:sp>
      <p:pic>
        <p:nvPicPr>
          <p:cNvPr id="7" name="Content Placeholder 6" descr="A picture containing logo&#10;&#10;Description automatically generated">
            <a:extLst>
              <a:ext uri="{FF2B5EF4-FFF2-40B4-BE49-F238E27FC236}">
                <a16:creationId xmlns:a16="http://schemas.microsoft.com/office/drawing/2014/main" id="{E4E4D015-314C-4579-8406-BE01726BD469}"/>
              </a:ext>
            </a:extLst>
          </p:cNvPr>
          <p:cNvPicPr>
            <a:picLocks noGrp="1" noChangeAspect="1"/>
          </p:cNvPicPr>
          <p:nvPr>
            <p:ph idx="1"/>
          </p:nvPr>
        </p:nvPicPr>
        <p:blipFill>
          <a:blip r:embed="rId4"/>
          <a:stretch>
            <a:fillRect/>
          </a:stretch>
        </p:blipFill>
        <p:spPr>
          <a:xfrm>
            <a:off x="2071126" y="2057923"/>
            <a:ext cx="8049748" cy="3886742"/>
          </a:xfrm>
        </p:spPr>
      </p:pic>
      <p:pic>
        <p:nvPicPr>
          <p:cNvPr id="9" name="音频 8">
            <a:hlinkClick r:id="" action="ppaction://media"/>
            <a:extLst>
              <a:ext uri="{FF2B5EF4-FFF2-40B4-BE49-F238E27FC236}">
                <a16:creationId xmlns:a16="http://schemas.microsoft.com/office/drawing/2014/main" id="{F92ABAB5-5C7D-4082-9462-3D1A745ADC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35160014"/>
      </p:ext>
    </p:extLst>
  </p:cSld>
  <p:clrMapOvr>
    <a:masterClrMapping/>
  </p:clrMapOvr>
  <mc:AlternateContent xmlns:mc="http://schemas.openxmlformats.org/markup-compatibility/2006" xmlns:p14="http://schemas.microsoft.com/office/powerpoint/2010/main">
    <mc:Choice Requires="p14">
      <p:transition spd="slow" p14:dur="2000" advTm="22030"/>
    </mc:Choice>
    <mc:Fallback xmlns="">
      <p:transition spd="slow" advTm="22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9512"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5F081-2878-5F49-968F-A8F9D2C993A3}"/>
              </a:ext>
            </a:extLst>
          </p:cNvPr>
          <p:cNvSpPr>
            <a:spLocks noGrp="1"/>
          </p:cNvSpPr>
          <p:nvPr>
            <p:ph type="title"/>
          </p:nvPr>
        </p:nvSpPr>
        <p:spPr/>
        <p:txBody>
          <a:bodyPr/>
          <a:lstStyle/>
          <a:p>
            <a:r>
              <a:rPr kumimoji="1" lang="en-US" altLang="zh-CN" b="1" dirty="0">
                <a:latin typeface="Times New Roman" panose="02020603050405020304" pitchFamily="18" charset="0"/>
                <a:cs typeface="Times New Roman" panose="02020603050405020304" pitchFamily="18" charset="0"/>
              </a:rPr>
              <a:t>3. Insights &amp; Action Plan</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3.3 </a:t>
            </a:r>
            <a:r>
              <a:rPr kumimoji="1" lang="en-US" sz="3600" b="1" dirty="0">
                <a:latin typeface="Times New Roman" panose="02020603050405020304" pitchFamily="18" charset="0"/>
                <a:cs typeface="Times New Roman" panose="02020603050405020304" pitchFamily="18" charset="0"/>
              </a:rPr>
              <a:t>Helpful Decisions from Reviews</a:t>
            </a:r>
            <a:endParaRPr kumimoji="1" lang="zh-CN" altLang="en-US" sz="3600" b="1" dirty="0">
              <a:latin typeface="Times New Roman" panose="02020603050405020304" pitchFamily="18" charset="0"/>
              <a:cs typeface="Times New Roman" panose="02020603050405020304" pitchFamily="18" charset="0"/>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ED544BAD-7F90-4441-96CB-D0BAF26BF710}"/>
              </a:ext>
            </a:extLst>
          </p:cNvPr>
          <p:cNvPicPr>
            <a:picLocks noGrp="1" noChangeAspect="1"/>
          </p:cNvPicPr>
          <p:nvPr>
            <p:ph idx="1"/>
          </p:nvPr>
        </p:nvPicPr>
        <p:blipFill>
          <a:blip r:embed="rId5"/>
          <a:stretch>
            <a:fillRect/>
          </a:stretch>
        </p:blipFill>
        <p:spPr>
          <a:xfrm>
            <a:off x="2959275" y="1740676"/>
            <a:ext cx="7321067" cy="4596624"/>
          </a:xfrm>
        </p:spPr>
      </p:pic>
      <p:pic>
        <p:nvPicPr>
          <p:cNvPr id="12" name="音频 11">
            <a:hlinkClick r:id="" action="ppaction://media"/>
            <a:extLst>
              <a:ext uri="{FF2B5EF4-FFF2-40B4-BE49-F238E27FC236}">
                <a16:creationId xmlns:a16="http://schemas.microsoft.com/office/drawing/2014/main" id="{8AD0AEA8-5F7A-4037-9CD4-CAC3A9D1EA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01495011"/>
      </p:ext>
    </p:extLst>
  </p:cSld>
  <p:clrMapOvr>
    <a:masterClrMapping/>
  </p:clrMapOvr>
  <mc:AlternateContent xmlns:mc="http://schemas.openxmlformats.org/markup-compatibility/2006" xmlns:p14="http://schemas.microsoft.com/office/powerpoint/2010/main">
    <mc:Choice Requires="p14">
      <p:transition spd="slow" p14:dur="2000" advTm="42541"/>
    </mc:Choice>
    <mc:Fallback xmlns="">
      <p:transition spd="slow" advTm="42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78049"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ext&#10;&#10;Description automatically generated">
            <a:extLst>
              <a:ext uri="{FF2B5EF4-FFF2-40B4-BE49-F238E27FC236}">
                <a16:creationId xmlns:a16="http://schemas.microsoft.com/office/drawing/2014/main" id="{BBA0E06E-56AA-4177-939B-358A8D13798E}"/>
              </a:ext>
            </a:extLst>
          </p:cNvPr>
          <p:cNvPicPr>
            <a:picLocks noGrp="1" noChangeAspect="1"/>
          </p:cNvPicPr>
          <p:nvPr>
            <p:ph idx="1"/>
          </p:nvPr>
        </p:nvPicPr>
        <p:blipFill>
          <a:blip r:embed="rId4"/>
          <a:stretch>
            <a:fillRect/>
          </a:stretch>
        </p:blipFill>
        <p:spPr>
          <a:xfrm>
            <a:off x="2275920" y="1710414"/>
            <a:ext cx="6557362" cy="4627171"/>
          </a:xfrm>
        </p:spPr>
      </p:pic>
      <p:sp>
        <p:nvSpPr>
          <p:cNvPr id="11" name="标题 1">
            <a:extLst>
              <a:ext uri="{FF2B5EF4-FFF2-40B4-BE49-F238E27FC236}">
                <a16:creationId xmlns:a16="http://schemas.microsoft.com/office/drawing/2014/main" id="{4B07AF1D-6EC8-4960-B4D1-9C9D0D06D4F1}"/>
              </a:ext>
            </a:extLst>
          </p:cNvPr>
          <p:cNvSpPr txBox="1">
            <a:spLocks/>
          </p:cNvSpPr>
          <p:nvPr/>
        </p:nvSpPr>
        <p:spPr>
          <a:xfrm>
            <a:off x="838200" y="3848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a:latin typeface="Times New Roman" panose="02020603050405020304" pitchFamily="18" charset="0"/>
                <a:cs typeface="Times New Roman" panose="02020603050405020304" pitchFamily="18" charset="0"/>
              </a:rPr>
              <a:t>3. Insights &amp; Action Plan</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3.3 </a:t>
            </a:r>
            <a:r>
              <a:rPr kumimoji="1" lang="en-US" sz="3600" b="1" dirty="0">
                <a:latin typeface="Times New Roman" panose="02020603050405020304" pitchFamily="18" charset="0"/>
                <a:cs typeface="Times New Roman" panose="02020603050405020304" pitchFamily="18" charset="0"/>
              </a:rPr>
              <a:t>Helpful Decisions from Attributes</a:t>
            </a:r>
            <a:endParaRPr kumimoji="1" lang="zh-CN" altLang="en-US" sz="3600" b="1" dirty="0">
              <a:latin typeface="Times New Roman" panose="02020603050405020304" pitchFamily="18" charset="0"/>
              <a:cs typeface="Times New Roman" panose="02020603050405020304" pitchFamily="18" charset="0"/>
            </a:endParaRPr>
          </a:p>
        </p:txBody>
      </p:sp>
      <p:pic>
        <p:nvPicPr>
          <p:cNvPr id="19" name="音频 18">
            <a:hlinkClick r:id="" action="ppaction://media"/>
            <a:extLst>
              <a:ext uri="{FF2B5EF4-FFF2-40B4-BE49-F238E27FC236}">
                <a16:creationId xmlns:a16="http://schemas.microsoft.com/office/drawing/2014/main" id="{11A6BEA4-92D2-474D-87C2-C985FCEFFB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53366804"/>
      </p:ext>
    </p:extLst>
  </p:cSld>
  <p:clrMapOvr>
    <a:masterClrMapping/>
  </p:clrMapOvr>
  <mc:AlternateContent xmlns:mc="http://schemas.openxmlformats.org/markup-compatibility/2006" xmlns:p14="http://schemas.microsoft.com/office/powerpoint/2010/main">
    <mc:Choice Requires="p14">
      <p:transition spd="slow" p14:dur="2000" advTm="39026"/>
    </mc:Choice>
    <mc:Fallback xmlns="">
      <p:transition spd="slow" advTm="39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2683"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55658-A030-A841-9F74-096EB74C127F}"/>
              </a:ext>
            </a:extLst>
          </p:cNvPr>
          <p:cNvSpPr>
            <a:spLocks noGrp="1"/>
          </p:cNvSpPr>
          <p:nvPr>
            <p:ph type="title"/>
          </p:nvPr>
        </p:nvSpPr>
        <p:spPr/>
        <p:txBody>
          <a:bodyPr/>
          <a:lstStyle/>
          <a:p>
            <a:r>
              <a:rPr kumimoji="1" lang="en-US" altLang="zh-CN" b="1" dirty="0">
                <a:latin typeface="Times New Roman" panose="02020603050405020304" pitchFamily="18" charset="0"/>
                <a:cs typeface="Times New Roman" panose="02020603050405020304" pitchFamily="18" charset="0"/>
              </a:rPr>
              <a:t>4. Strengths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and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Weaknesses</a:t>
            </a:r>
            <a:endParaRPr kumimoji="1" lang="zh-CN" altLang="en-US" b="1" dirty="0">
              <a:latin typeface="Times New Roman" panose="02020603050405020304" pitchFamily="18" charset="0"/>
              <a:cs typeface="Times New Roman" panose="02020603050405020304" pitchFamily="18" charset="0"/>
            </a:endParaRPr>
          </a:p>
        </p:txBody>
      </p:sp>
      <p:sp>
        <p:nvSpPr>
          <p:cNvPr id="4" name="内容占位符 2">
            <a:extLst>
              <a:ext uri="{FF2B5EF4-FFF2-40B4-BE49-F238E27FC236}">
                <a16:creationId xmlns:a16="http://schemas.microsoft.com/office/drawing/2014/main" id="{63DD7DBE-2B24-9840-9D87-B95831EBBDEE}"/>
              </a:ext>
            </a:extLst>
          </p:cNvPr>
          <p:cNvSpPr txBox="1">
            <a:spLocks/>
          </p:cNvSpPr>
          <p:nvPr/>
        </p:nvSpPr>
        <p:spPr>
          <a:xfrm>
            <a:off x="683581" y="1690687"/>
            <a:ext cx="10342485" cy="46035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en-US" altLang="zh-CN" b="1" u="sng" dirty="0"/>
              <a:t>Strengths:</a:t>
            </a:r>
            <a:r>
              <a:rPr kumimoji="1" lang="en-US" altLang="zh-CN" b="1" dirty="0"/>
              <a:t> </a:t>
            </a:r>
          </a:p>
          <a:p>
            <a:pPr lvl="1">
              <a:lnSpc>
                <a:spcPct val="150000"/>
              </a:lnSpc>
            </a:pPr>
            <a:r>
              <a:rPr lang="en-US" altLang="zh-CN" sz="2600" dirty="0"/>
              <a:t>We give separate suggestions to individual physical store of the chain stores, since we believe they may perform differently. For example, we give suggestions on providing outdoor seats to the McDonald's at 3051 E Washington Ave, Madison, but not to McDonald's at 4020 Milwaukee St, Madison.</a:t>
            </a:r>
          </a:p>
          <a:p>
            <a:pPr lvl="1">
              <a:lnSpc>
                <a:spcPct val="150000"/>
              </a:lnSpc>
            </a:pPr>
            <a:r>
              <a:rPr lang="en-US" altLang="zh-CN" sz="2600" dirty="0"/>
              <a:t>The method is applicable and improvable. We can apply it to larger data sets or data set for other industries. </a:t>
            </a:r>
          </a:p>
          <a:p>
            <a:pPr lvl="1">
              <a:lnSpc>
                <a:spcPct val="150000"/>
              </a:lnSpc>
            </a:pPr>
            <a:endParaRPr lang="en-US" altLang="zh-CN" sz="2600" dirty="0"/>
          </a:p>
        </p:txBody>
      </p:sp>
      <p:pic>
        <p:nvPicPr>
          <p:cNvPr id="10" name="Audio 9">
            <a:hlinkClick r:id="" action="ppaction://media"/>
            <a:extLst>
              <a:ext uri="{FF2B5EF4-FFF2-40B4-BE49-F238E27FC236}">
                <a16:creationId xmlns:a16="http://schemas.microsoft.com/office/drawing/2014/main" id="{3F464D4B-779A-419C-8A85-9DBB7C36D0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735003"/>
      </p:ext>
    </p:extLst>
  </p:cSld>
  <p:clrMapOvr>
    <a:masterClrMapping/>
  </p:clrMapOvr>
  <mc:AlternateContent xmlns:mc="http://schemas.openxmlformats.org/markup-compatibility/2006">
    <mc:Choice xmlns:p14="http://schemas.microsoft.com/office/powerpoint/2010/main" Requires="p14">
      <p:transition spd="slow" p14:dur="2000" advTm="18606"/>
    </mc:Choice>
    <mc:Fallback>
      <p:transition spd="slow" advTm="18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7FA9-BE0D-454A-B24D-9EEAFE54B28F}"/>
              </a:ext>
            </a:extLst>
          </p:cNvPr>
          <p:cNvSpPr>
            <a:spLocks noGrp="1"/>
          </p:cNvSpPr>
          <p:nvPr>
            <p:ph type="title"/>
          </p:nvPr>
        </p:nvSpPr>
        <p:spPr/>
        <p:txBody>
          <a:bodyPr/>
          <a:lstStyle/>
          <a:p>
            <a:r>
              <a:rPr kumimoji="1" lang="en-US" b="1" dirty="0">
                <a:latin typeface="Times New Roman" panose="02020603050405020304" pitchFamily="18" charset="0"/>
                <a:cs typeface="Times New Roman" panose="02020603050405020304" pitchFamily="18" charset="0"/>
              </a:rPr>
              <a:t>1. Introduction</a:t>
            </a:r>
          </a:p>
        </p:txBody>
      </p:sp>
      <p:sp>
        <p:nvSpPr>
          <p:cNvPr id="3" name="Content Placeholder 2">
            <a:extLst>
              <a:ext uri="{FF2B5EF4-FFF2-40B4-BE49-F238E27FC236}">
                <a16:creationId xmlns:a16="http://schemas.microsoft.com/office/drawing/2014/main" id="{88A40F61-D344-426C-82E1-A63B0FD908C4}"/>
              </a:ext>
            </a:extLst>
          </p:cNvPr>
          <p:cNvSpPr>
            <a:spLocks noGrp="1"/>
          </p:cNvSpPr>
          <p:nvPr>
            <p:ph idx="1"/>
          </p:nvPr>
        </p:nvSpPr>
        <p:spPr/>
        <p:txBody>
          <a:bodyPr/>
          <a:lstStyle/>
          <a:p>
            <a:r>
              <a:rPr lang="en-US" dirty="0"/>
              <a:t>65154 user reviews for 1428 “</a:t>
            </a:r>
            <a:r>
              <a:rPr lang="en-US" b="1" dirty="0"/>
              <a:t>burger</a:t>
            </a:r>
            <a:r>
              <a:rPr lang="en-US" dirty="0"/>
              <a:t> businesses”</a:t>
            </a:r>
          </a:p>
          <a:p>
            <a:r>
              <a:rPr lang="en-US" u="sng" dirty="0"/>
              <a:t>Goal</a:t>
            </a:r>
            <a:r>
              <a:rPr lang="en-US" dirty="0"/>
              <a:t>: finding the following two relationships</a:t>
            </a:r>
          </a:p>
          <a:p>
            <a:pPr lvl="1">
              <a:lnSpc>
                <a:spcPct val="150000"/>
              </a:lnSpc>
            </a:pPr>
            <a:r>
              <a:rPr kumimoji="1" lang="en-US" altLang="zh-CN" sz="2500" dirty="0">
                <a:latin typeface="Times New Roman" panose="02020603050405020304" pitchFamily="18" charset="0"/>
                <a:cs typeface="Times New Roman" panose="02020603050405020304" pitchFamily="18" charset="0"/>
              </a:rPr>
              <a:t>review scores vs review texts</a:t>
            </a:r>
          </a:p>
          <a:p>
            <a:pPr lvl="1">
              <a:lnSpc>
                <a:spcPct val="150000"/>
              </a:lnSpc>
            </a:pPr>
            <a:r>
              <a:rPr kumimoji="1" lang="en-US" sz="2500" dirty="0">
                <a:cs typeface="Times New Roman" panose="02020603050405020304" pitchFamily="18" charset="0"/>
              </a:rPr>
              <a:t>overall scores for businesses </a:t>
            </a:r>
          </a:p>
          <a:p>
            <a:pPr marL="457200" lvl="1" indent="0">
              <a:lnSpc>
                <a:spcPct val="150000"/>
              </a:lnSpc>
              <a:buNone/>
            </a:pPr>
            <a:r>
              <a:rPr kumimoji="1" lang="en-US" sz="2500" dirty="0">
                <a:cs typeface="Times New Roman" panose="02020603050405020304" pitchFamily="18" charset="0"/>
              </a:rPr>
              <a:t>vs attributes of the businesses</a:t>
            </a:r>
            <a:endParaRPr lang="en-US" dirty="0"/>
          </a:p>
          <a:p>
            <a:endParaRPr lang="en-US" dirty="0"/>
          </a:p>
        </p:txBody>
      </p:sp>
      <p:pic>
        <p:nvPicPr>
          <p:cNvPr id="4" name="Picture 3">
            <a:extLst>
              <a:ext uri="{FF2B5EF4-FFF2-40B4-BE49-F238E27FC236}">
                <a16:creationId xmlns:a16="http://schemas.microsoft.com/office/drawing/2014/main" id="{DA1D275F-75A0-464E-B89F-866B85D28B7B}"/>
              </a:ext>
            </a:extLst>
          </p:cNvPr>
          <p:cNvPicPr>
            <a:picLocks noChangeAspect="1"/>
          </p:cNvPicPr>
          <p:nvPr/>
        </p:nvPicPr>
        <p:blipFill>
          <a:blip r:embed="rId4"/>
          <a:stretch>
            <a:fillRect/>
          </a:stretch>
        </p:blipFill>
        <p:spPr>
          <a:xfrm>
            <a:off x="5405419" y="2788782"/>
            <a:ext cx="6910406" cy="3194961"/>
          </a:xfrm>
          <a:prstGeom prst="rect">
            <a:avLst/>
          </a:prstGeom>
        </p:spPr>
      </p:pic>
      <p:pic>
        <p:nvPicPr>
          <p:cNvPr id="9" name="Audio 8">
            <a:hlinkClick r:id="" action="ppaction://media"/>
            <a:extLst>
              <a:ext uri="{FF2B5EF4-FFF2-40B4-BE49-F238E27FC236}">
                <a16:creationId xmlns:a16="http://schemas.microsoft.com/office/drawing/2014/main" id="{AF86A82C-7FD3-4C8C-9FFC-888B25BA98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65507319"/>
      </p:ext>
    </p:extLst>
  </p:cSld>
  <p:clrMapOvr>
    <a:masterClrMapping/>
  </p:clrMapOvr>
  <mc:AlternateContent xmlns:mc="http://schemas.openxmlformats.org/markup-compatibility/2006" xmlns:p14="http://schemas.microsoft.com/office/powerpoint/2010/main">
    <mc:Choice Requires="p14">
      <p:transition spd="slow" p14:dur="2000" advTm="26030"/>
    </mc:Choice>
    <mc:Fallback xmlns="">
      <p:transition spd="slow" advTm="26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55658-A030-A841-9F74-096EB74C127F}"/>
              </a:ext>
            </a:extLst>
          </p:cNvPr>
          <p:cNvSpPr>
            <a:spLocks noGrp="1"/>
          </p:cNvSpPr>
          <p:nvPr>
            <p:ph type="title"/>
          </p:nvPr>
        </p:nvSpPr>
        <p:spPr/>
        <p:txBody>
          <a:bodyPr/>
          <a:lstStyle/>
          <a:p>
            <a:r>
              <a:rPr kumimoji="1" lang="en-US" altLang="zh-CN" b="1" dirty="0">
                <a:latin typeface="Times New Roman" panose="02020603050405020304" pitchFamily="18" charset="0"/>
                <a:cs typeface="Times New Roman" panose="02020603050405020304" pitchFamily="18" charset="0"/>
              </a:rPr>
              <a:t>4. Strengths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and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Weaknesses</a:t>
            </a:r>
            <a:endParaRPr kumimoji="1" lang="zh-CN" altLang="en-US" b="1" dirty="0">
              <a:latin typeface="Times New Roman" panose="02020603050405020304" pitchFamily="18" charset="0"/>
              <a:cs typeface="Times New Roman" panose="02020603050405020304" pitchFamily="18" charset="0"/>
            </a:endParaRPr>
          </a:p>
        </p:txBody>
      </p:sp>
      <p:sp>
        <p:nvSpPr>
          <p:cNvPr id="4" name="内容占位符 2">
            <a:extLst>
              <a:ext uri="{FF2B5EF4-FFF2-40B4-BE49-F238E27FC236}">
                <a16:creationId xmlns:a16="http://schemas.microsoft.com/office/drawing/2014/main" id="{63DD7DBE-2B24-9840-9D87-B95831EBBDEE}"/>
              </a:ext>
            </a:extLst>
          </p:cNvPr>
          <p:cNvSpPr txBox="1">
            <a:spLocks/>
          </p:cNvSpPr>
          <p:nvPr/>
        </p:nvSpPr>
        <p:spPr>
          <a:xfrm>
            <a:off x="722791" y="1712374"/>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en-US" altLang="zh-CN" b="1" u="sng" dirty="0"/>
              <a:t>Strengths (cont.):</a:t>
            </a:r>
            <a:r>
              <a:rPr kumimoji="1" lang="en-US" altLang="zh-CN" b="1" dirty="0"/>
              <a:t> </a:t>
            </a:r>
          </a:p>
          <a:p>
            <a:pPr lvl="1">
              <a:lnSpc>
                <a:spcPct val="150000"/>
              </a:lnSpc>
            </a:pPr>
            <a:r>
              <a:rPr lang="en-US" altLang="zh-CN" sz="2600" dirty="0"/>
              <a:t>We selected our indicators from various sources (reviews, attributes) and using various methods (lasso, t-test and regression tree), which guarantees the significance and accuracy of our model.</a:t>
            </a:r>
          </a:p>
          <a:p>
            <a:pPr lvl="1">
              <a:lnSpc>
                <a:spcPct val="150000"/>
              </a:lnSpc>
            </a:pPr>
            <a:r>
              <a:rPr lang="en-US" altLang="zh-CN" sz="2600" dirty="0"/>
              <a:t>Stability selection (based on lasso) improves the performance of penalized regression. By subsampling, it could control the number of falsely discovered variables lower than a pre-defined threshold. Also, it avoids the sensitivity to regularization parameter. </a:t>
            </a:r>
          </a:p>
        </p:txBody>
      </p:sp>
      <p:pic>
        <p:nvPicPr>
          <p:cNvPr id="6" name="Audio 5">
            <a:hlinkClick r:id="" action="ppaction://media"/>
            <a:extLst>
              <a:ext uri="{FF2B5EF4-FFF2-40B4-BE49-F238E27FC236}">
                <a16:creationId xmlns:a16="http://schemas.microsoft.com/office/drawing/2014/main" id="{C621F145-D94C-4414-8D7B-5A8355CA96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18556727"/>
      </p:ext>
    </p:extLst>
  </p:cSld>
  <p:clrMapOvr>
    <a:masterClrMapping/>
  </p:clrMapOvr>
  <mc:AlternateContent xmlns:mc="http://schemas.openxmlformats.org/markup-compatibility/2006" xmlns:p14="http://schemas.microsoft.com/office/powerpoint/2010/main">
    <mc:Choice Requires="p14">
      <p:transition spd="slow" p14:dur="2000" advTm="42772"/>
    </mc:Choice>
    <mc:Fallback xmlns="">
      <p:transition spd="slow" advTm="42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55658-A030-A841-9F74-096EB74C127F}"/>
              </a:ext>
            </a:extLst>
          </p:cNvPr>
          <p:cNvSpPr>
            <a:spLocks noGrp="1"/>
          </p:cNvSpPr>
          <p:nvPr>
            <p:ph type="title"/>
          </p:nvPr>
        </p:nvSpPr>
        <p:spPr/>
        <p:txBody>
          <a:bodyPr/>
          <a:lstStyle/>
          <a:p>
            <a:r>
              <a:rPr kumimoji="1" lang="en-US" altLang="zh-CN" b="1" dirty="0">
                <a:latin typeface="Times New Roman" panose="02020603050405020304" pitchFamily="18" charset="0"/>
                <a:cs typeface="Times New Roman" panose="02020603050405020304" pitchFamily="18" charset="0"/>
              </a:rPr>
              <a:t>4. Strengths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and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Weaknesses</a:t>
            </a:r>
            <a:endParaRPr kumimoji="1" lang="zh-CN" altLang="en-US" b="1" dirty="0">
              <a:latin typeface="Times New Roman" panose="02020603050405020304" pitchFamily="18" charset="0"/>
              <a:cs typeface="Times New Roman" panose="02020603050405020304" pitchFamily="18" charset="0"/>
            </a:endParaRPr>
          </a:p>
        </p:txBody>
      </p:sp>
      <p:sp>
        <p:nvSpPr>
          <p:cNvPr id="4" name="内容占位符 2">
            <a:extLst>
              <a:ext uri="{FF2B5EF4-FFF2-40B4-BE49-F238E27FC236}">
                <a16:creationId xmlns:a16="http://schemas.microsoft.com/office/drawing/2014/main" id="{63DD7DBE-2B24-9840-9D87-B95831EBBDEE}"/>
              </a:ext>
            </a:extLst>
          </p:cNvPr>
          <p:cNvSpPr txBox="1">
            <a:spLocks/>
          </p:cNvSpPr>
          <p:nvPr/>
        </p:nvSpPr>
        <p:spPr>
          <a:xfrm>
            <a:off x="722791" y="1712373"/>
            <a:ext cx="10977978" cy="467067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en-US" altLang="zh-CN" b="1" u="sng" dirty="0"/>
              <a:t>Weaknesses:</a:t>
            </a:r>
            <a:r>
              <a:rPr kumimoji="1" lang="en-US" altLang="zh-CN" b="1" dirty="0"/>
              <a:t> </a:t>
            </a:r>
          </a:p>
          <a:p>
            <a:pPr lvl="1">
              <a:lnSpc>
                <a:spcPct val="150000"/>
              </a:lnSpc>
            </a:pPr>
            <a:r>
              <a:rPr lang="en-US" altLang="zh-CN" sz="2600" dirty="0"/>
              <a:t>Due to the size of our data set, the helpful decision can't be useful for all restaurants. For those burger restaurants with 1ess than 20 reviews, the suggestions are usually extracted from less than 5 reviews and suffers from great uncertainty.</a:t>
            </a:r>
          </a:p>
          <a:p>
            <a:pPr lvl="1">
              <a:lnSpc>
                <a:spcPct val="150000"/>
              </a:lnSpc>
            </a:pPr>
            <a:r>
              <a:rPr lang="en-US" altLang="zh-CN" sz="2600" dirty="0"/>
              <a:t>Only through separating the sentence, combining some specific words, removing stop words and lemmatizing, some complex hidden information in the sentences is difficult to reveal. To refine the central idea of the review, we might need some deep learning method, however this is another big topic.</a:t>
            </a:r>
          </a:p>
        </p:txBody>
      </p:sp>
      <p:pic>
        <p:nvPicPr>
          <p:cNvPr id="8" name="Audio 7">
            <a:hlinkClick r:id="" action="ppaction://media"/>
            <a:extLst>
              <a:ext uri="{FF2B5EF4-FFF2-40B4-BE49-F238E27FC236}">
                <a16:creationId xmlns:a16="http://schemas.microsoft.com/office/drawing/2014/main" id="{DD829833-87E7-41E6-82C4-68AEA22A02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31996788"/>
      </p:ext>
    </p:extLst>
  </p:cSld>
  <p:clrMapOvr>
    <a:masterClrMapping/>
  </p:clrMapOvr>
  <mc:AlternateContent xmlns:mc="http://schemas.openxmlformats.org/markup-compatibility/2006" xmlns:p14="http://schemas.microsoft.com/office/powerpoint/2010/main">
    <mc:Choice Requires="p14">
      <p:transition spd="slow" p14:dur="2000" advTm="36115"/>
    </mc:Choice>
    <mc:Fallback xmlns="">
      <p:transition spd="slow" advTm="36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55658-A030-A841-9F74-096EB74C127F}"/>
              </a:ext>
            </a:extLst>
          </p:cNvPr>
          <p:cNvSpPr>
            <a:spLocks noGrp="1"/>
          </p:cNvSpPr>
          <p:nvPr>
            <p:ph type="title"/>
          </p:nvPr>
        </p:nvSpPr>
        <p:spPr/>
        <p:txBody>
          <a:bodyPr/>
          <a:lstStyle/>
          <a:p>
            <a:r>
              <a:rPr kumimoji="1" lang="en-US" altLang="zh-CN" b="1" dirty="0">
                <a:latin typeface="Times New Roman" panose="02020603050405020304" pitchFamily="18" charset="0"/>
                <a:cs typeface="Times New Roman" panose="02020603050405020304" pitchFamily="18" charset="0"/>
              </a:rPr>
              <a:t>4. Strengths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and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Weaknesses</a:t>
            </a:r>
            <a:endParaRPr kumimoji="1" lang="zh-CN" altLang="en-US" b="1" dirty="0">
              <a:latin typeface="Times New Roman" panose="02020603050405020304" pitchFamily="18" charset="0"/>
              <a:cs typeface="Times New Roman" panose="02020603050405020304" pitchFamily="18" charset="0"/>
            </a:endParaRPr>
          </a:p>
        </p:txBody>
      </p:sp>
      <p:sp>
        <p:nvSpPr>
          <p:cNvPr id="4" name="内容占位符 2">
            <a:extLst>
              <a:ext uri="{FF2B5EF4-FFF2-40B4-BE49-F238E27FC236}">
                <a16:creationId xmlns:a16="http://schemas.microsoft.com/office/drawing/2014/main" id="{63DD7DBE-2B24-9840-9D87-B95831EBBDEE}"/>
              </a:ext>
            </a:extLst>
          </p:cNvPr>
          <p:cNvSpPr txBox="1">
            <a:spLocks/>
          </p:cNvSpPr>
          <p:nvPr/>
        </p:nvSpPr>
        <p:spPr>
          <a:xfrm>
            <a:off x="722791" y="1712373"/>
            <a:ext cx="10977978" cy="46706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en-US" altLang="zh-CN" b="1" u="sng" dirty="0"/>
              <a:t>Weaknesses:</a:t>
            </a:r>
            <a:r>
              <a:rPr kumimoji="1" lang="en-US" altLang="zh-CN" b="1" dirty="0"/>
              <a:t> </a:t>
            </a:r>
          </a:p>
          <a:p>
            <a:pPr lvl="1">
              <a:lnSpc>
                <a:spcPct val="150000"/>
              </a:lnSpc>
            </a:pPr>
            <a:r>
              <a:rPr lang="en-US" altLang="zh-CN" sz="2600" dirty="0"/>
              <a:t>Especially during this pandemic of Covid-19, our advice might be less effective affected by special policies. For example, it is very important for restaurants to provide take-out now and the importance of this aspect (given by regression tree) would increase to a much higher level. Because of the limitation of the data set, all the advice are only for reference under regular circumstances.</a:t>
            </a:r>
          </a:p>
        </p:txBody>
      </p:sp>
      <p:pic>
        <p:nvPicPr>
          <p:cNvPr id="5" name="Audio 4">
            <a:hlinkClick r:id="" action="ppaction://media"/>
            <a:extLst>
              <a:ext uri="{FF2B5EF4-FFF2-40B4-BE49-F238E27FC236}">
                <a16:creationId xmlns:a16="http://schemas.microsoft.com/office/drawing/2014/main" id="{889C7F72-9630-4BF5-9FF7-2F7849EE63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88959589"/>
      </p:ext>
    </p:extLst>
  </p:cSld>
  <p:clrMapOvr>
    <a:masterClrMapping/>
  </p:clrMapOvr>
  <mc:AlternateContent xmlns:mc="http://schemas.openxmlformats.org/markup-compatibility/2006" xmlns:p14="http://schemas.microsoft.com/office/powerpoint/2010/main">
    <mc:Choice Requires="p14">
      <p:transition spd="slow" p14:dur="2000" advTm="33980"/>
    </mc:Choice>
    <mc:Fallback xmlns="">
      <p:transition spd="slow" advTm="3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422D-4052-4C37-B58F-96B2A15B9525}"/>
              </a:ext>
            </a:extLst>
          </p:cNvPr>
          <p:cNvSpPr>
            <a:spLocks noGrp="1"/>
          </p:cNvSpPr>
          <p:nvPr>
            <p:ph type="title"/>
          </p:nvPr>
        </p:nvSpPr>
        <p:spPr>
          <a:xfrm>
            <a:off x="2942207" y="2309335"/>
            <a:ext cx="4887898" cy="1721127"/>
          </a:xfrm>
        </p:spPr>
        <p:txBody>
          <a:bodyPr>
            <a:normAutofit/>
          </a:bodyPr>
          <a:lstStyle/>
          <a:p>
            <a:r>
              <a:rPr lang="en-US" sz="5400" b="1" dirty="0">
                <a:latin typeface="Times New Roman" panose="02020603050405020304" pitchFamily="18" charset="0"/>
                <a:cs typeface="Times New Roman" panose="02020603050405020304" pitchFamily="18" charset="0"/>
              </a:rPr>
              <a:t>Thank You!</a:t>
            </a:r>
          </a:p>
        </p:txBody>
      </p:sp>
      <p:pic>
        <p:nvPicPr>
          <p:cNvPr id="4" name="Audio 3">
            <a:hlinkClick r:id="" action="ppaction://media"/>
            <a:extLst>
              <a:ext uri="{FF2B5EF4-FFF2-40B4-BE49-F238E27FC236}">
                <a16:creationId xmlns:a16="http://schemas.microsoft.com/office/drawing/2014/main" id="{DDF7E2DF-DC10-4328-AACC-7C2240190C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98467808"/>
      </p:ext>
    </p:extLst>
  </p:cSld>
  <p:clrMapOvr>
    <a:masterClrMapping/>
  </p:clrMapOvr>
  <mc:AlternateContent xmlns:mc="http://schemas.openxmlformats.org/markup-compatibility/2006" xmlns:p14="http://schemas.microsoft.com/office/powerpoint/2010/main">
    <mc:Choice Requires="p14">
      <p:transition spd="slow" p14:dur="2000" advTm="4083"/>
    </mc:Choice>
    <mc:Fallback xmlns="">
      <p:transition spd="slow" advTm="4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519D1-76E5-D141-ADED-789EAF850954}"/>
              </a:ext>
            </a:extLst>
          </p:cNvPr>
          <p:cNvSpPr>
            <a:spLocks noGrp="1"/>
          </p:cNvSpPr>
          <p:nvPr>
            <p:ph type="title"/>
          </p:nvPr>
        </p:nvSpPr>
        <p:spPr>
          <a:xfrm>
            <a:off x="850900" y="365125"/>
            <a:ext cx="10515600" cy="1325563"/>
          </a:xfrm>
        </p:spPr>
        <p:txBody>
          <a:bodyPr>
            <a:normAutofit/>
          </a:bodyPr>
          <a:lstStyle/>
          <a:p>
            <a:r>
              <a:rPr kumimoji="1" lang="en-US" altLang="zh-CN" b="1" dirty="0">
                <a:latin typeface="Times New Roman" panose="02020603050405020304" pitchFamily="18" charset="0"/>
                <a:cs typeface="Times New Roman" panose="02020603050405020304" pitchFamily="18" charset="0"/>
              </a:rPr>
              <a:t>2. Statistical Analysis</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2.1 Data Cleaning</a:t>
            </a:r>
            <a:endParaRPr kumimoji="1" lang="zh-CN" altLang="en-US"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2DB66E13-3954-4548-B43B-9840644FF74B}"/>
              </a:ext>
            </a:extLst>
          </p:cNvPr>
          <p:cNvSpPr txBox="1">
            <a:spLocks/>
          </p:cNvSpPr>
          <p:nvPr/>
        </p:nvSpPr>
        <p:spPr>
          <a:xfrm>
            <a:off x="838200" y="214153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Merge “</a:t>
            </a:r>
            <a:r>
              <a:rPr lang="en-US" dirty="0" err="1"/>
              <a:t>review.json</a:t>
            </a:r>
            <a:r>
              <a:rPr lang="en-US" dirty="0"/>
              <a:t>” and “</a:t>
            </a:r>
            <a:r>
              <a:rPr lang="en-US" dirty="0" err="1"/>
              <a:t>business.json</a:t>
            </a:r>
            <a:r>
              <a:rPr lang="en-US" dirty="0"/>
              <a:t>” by “business id”;</a:t>
            </a:r>
          </a:p>
          <a:p>
            <a:pPr marL="0" indent="0">
              <a:buNone/>
            </a:pPr>
            <a:endParaRPr lang="en-US" dirty="0"/>
          </a:p>
          <a:p>
            <a:r>
              <a:rPr lang="en-US" dirty="0"/>
              <a:t>Remove duplicates lines, after which the total reviews are reduced to 65154;</a:t>
            </a:r>
          </a:p>
          <a:p>
            <a:pPr marL="0" indent="0">
              <a:buNone/>
            </a:pPr>
            <a:endParaRPr lang="en-US" dirty="0"/>
          </a:p>
          <a:p>
            <a:r>
              <a:rPr lang="en-US" dirty="0"/>
              <a:t>Remove all the punctuations and changed all words to lower case;</a:t>
            </a:r>
          </a:p>
          <a:p>
            <a:pPr marL="0" indent="0">
              <a:buNone/>
            </a:pPr>
            <a:endParaRPr lang="en-US" dirty="0"/>
          </a:p>
          <a:p>
            <a:r>
              <a:rPr lang="en-US" dirty="0"/>
              <a:t>Remove all the typo and non-English words;</a:t>
            </a:r>
          </a:p>
          <a:p>
            <a:endParaRPr lang="en-US" dirty="0"/>
          </a:p>
          <a:p>
            <a:endParaRPr lang="en-US" dirty="0"/>
          </a:p>
          <a:p>
            <a:endParaRPr lang="en-US" dirty="0"/>
          </a:p>
        </p:txBody>
      </p:sp>
      <p:pic>
        <p:nvPicPr>
          <p:cNvPr id="9" name="Audio 8">
            <a:hlinkClick r:id="" action="ppaction://media"/>
            <a:extLst>
              <a:ext uri="{FF2B5EF4-FFF2-40B4-BE49-F238E27FC236}">
                <a16:creationId xmlns:a16="http://schemas.microsoft.com/office/drawing/2014/main" id="{ABC85F3E-BBC0-4654-B074-83AB6ABBEC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11519759"/>
      </p:ext>
    </p:extLst>
  </p:cSld>
  <p:clrMapOvr>
    <a:masterClrMapping/>
  </p:clrMapOvr>
  <mc:AlternateContent xmlns:mc="http://schemas.openxmlformats.org/markup-compatibility/2006" xmlns:p14="http://schemas.microsoft.com/office/powerpoint/2010/main">
    <mc:Choice Requires="p14">
      <p:transition spd="slow" p14:dur="2000" advTm="28386"/>
    </mc:Choice>
    <mc:Fallback xmlns="">
      <p:transition spd="slow" advTm="28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519D1-76E5-D141-ADED-789EAF850954}"/>
              </a:ext>
            </a:extLst>
          </p:cNvPr>
          <p:cNvSpPr>
            <a:spLocks noGrp="1"/>
          </p:cNvSpPr>
          <p:nvPr>
            <p:ph type="title"/>
          </p:nvPr>
        </p:nvSpPr>
        <p:spPr>
          <a:xfrm>
            <a:off x="850900" y="365125"/>
            <a:ext cx="10515600" cy="1325563"/>
          </a:xfrm>
        </p:spPr>
        <p:txBody>
          <a:bodyPr>
            <a:normAutofit/>
          </a:bodyPr>
          <a:lstStyle/>
          <a:p>
            <a:r>
              <a:rPr kumimoji="1" lang="en-US" altLang="zh-CN" b="1" dirty="0">
                <a:latin typeface="Times New Roman" panose="02020603050405020304" pitchFamily="18" charset="0"/>
                <a:cs typeface="Times New Roman" panose="02020603050405020304" pitchFamily="18" charset="0"/>
              </a:rPr>
              <a:t>2. Statistical Analysis</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2.1 Data Cleaning (Cont.)</a:t>
            </a:r>
            <a:endParaRPr kumimoji="1" lang="zh-CN" altLang="en-US"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0E3C7BA2-6570-4931-AC67-017E49EC3357}"/>
              </a:ext>
            </a:extLst>
          </p:cNvPr>
          <p:cNvSpPr txBox="1">
            <a:spLocks/>
          </p:cNvSpPr>
          <p:nvPr/>
        </p:nvSpPr>
        <p:spPr>
          <a:xfrm>
            <a:off x="637712" y="1914941"/>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Tokenize negative words, such as converting ”not clean” to a single word ”</a:t>
            </a:r>
            <a:r>
              <a:rPr lang="en-US" dirty="0" err="1"/>
              <a:t>no_clean</a:t>
            </a:r>
            <a:r>
              <a:rPr lang="en-US" dirty="0"/>
              <a:t>”;</a:t>
            </a:r>
          </a:p>
          <a:p>
            <a:pPr marL="0" indent="0">
              <a:buNone/>
            </a:pPr>
            <a:endParaRPr lang="en-US" dirty="0"/>
          </a:p>
          <a:p>
            <a:r>
              <a:rPr lang="en-US" dirty="0"/>
              <a:t>Break the strings into lists of words and remove stop words; </a:t>
            </a:r>
          </a:p>
          <a:p>
            <a:pPr marL="0" indent="0">
              <a:buNone/>
            </a:pPr>
            <a:endParaRPr lang="en-US" dirty="0"/>
          </a:p>
          <a:p>
            <a:r>
              <a:rPr lang="en-US" dirty="0"/>
              <a:t>Lemmatize. That is, Convert singular and plural nouns into singular. Unify verbs in different tenses into general present tense;</a:t>
            </a:r>
          </a:p>
          <a:p>
            <a:pPr marL="0" indent="0">
              <a:buNone/>
            </a:pPr>
            <a:endParaRPr lang="en-US" dirty="0"/>
          </a:p>
          <a:p>
            <a:r>
              <a:rPr lang="en-US" dirty="0"/>
              <a:t>Count frequency of each words and remove all the words occurring only once or twice, since they are mostly typos or nonsense.</a:t>
            </a:r>
          </a:p>
          <a:p>
            <a:endParaRPr lang="en-US" dirty="0"/>
          </a:p>
          <a:p>
            <a:endParaRPr lang="en-US" dirty="0"/>
          </a:p>
          <a:p>
            <a:endParaRPr lang="en-US" dirty="0"/>
          </a:p>
        </p:txBody>
      </p:sp>
      <p:pic>
        <p:nvPicPr>
          <p:cNvPr id="4" name="Audio 3">
            <a:hlinkClick r:id="" action="ppaction://media"/>
            <a:extLst>
              <a:ext uri="{FF2B5EF4-FFF2-40B4-BE49-F238E27FC236}">
                <a16:creationId xmlns:a16="http://schemas.microsoft.com/office/drawing/2014/main" id="{3236DBC2-4E44-48B7-8669-4100636B81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8968371"/>
      </p:ext>
    </p:extLst>
  </p:cSld>
  <p:clrMapOvr>
    <a:masterClrMapping/>
  </p:clrMapOvr>
  <mc:AlternateContent xmlns:mc="http://schemas.openxmlformats.org/markup-compatibility/2006" xmlns:p14="http://schemas.microsoft.com/office/powerpoint/2010/main">
    <mc:Choice Requires="p14">
      <p:transition spd="slow" p14:dur="2000" advTm="43239"/>
    </mc:Choice>
    <mc:Fallback xmlns="">
      <p:transition spd="slow" advTm="43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519D1-76E5-D141-ADED-789EAF850954}"/>
              </a:ext>
            </a:extLst>
          </p:cNvPr>
          <p:cNvSpPr>
            <a:spLocks noGrp="1"/>
          </p:cNvSpPr>
          <p:nvPr>
            <p:ph type="title"/>
          </p:nvPr>
        </p:nvSpPr>
        <p:spPr>
          <a:xfrm>
            <a:off x="637711" y="348510"/>
            <a:ext cx="10849993" cy="1444779"/>
          </a:xfrm>
        </p:spPr>
        <p:txBody>
          <a:bodyPr>
            <a:normAutofit fontScale="90000"/>
          </a:bodyPr>
          <a:lstStyle/>
          <a:p>
            <a:r>
              <a:rPr kumimoji="1" lang="en-US" altLang="zh-CN" sz="4900" b="1" dirty="0">
                <a:latin typeface="Times New Roman" panose="02020603050405020304" pitchFamily="18" charset="0"/>
                <a:cs typeface="Times New Roman" panose="02020603050405020304" pitchFamily="18" charset="0"/>
              </a:rPr>
              <a:t>2. Statistical Analysis</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2.2 TF-IDF (Term Frequency-Inverse Document Frequency)</a:t>
            </a:r>
            <a:endParaRPr kumimoji="1" lang="zh-CN" altLang="en-US"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0E3C7BA2-6570-4931-AC67-017E49EC3357}"/>
              </a:ext>
            </a:extLst>
          </p:cNvPr>
          <p:cNvSpPr txBox="1">
            <a:spLocks/>
          </p:cNvSpPr>
          <p:nvPr/>
        </p:nvSpPr>
        <p:spPr>
          <a:xfrm>
            <a:off x="637712" y="19149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Document-Term Matrix (DTM) representation:</a:t>
            </a:r>
          </a:p>
          <a:p>
            <a:pPr lvl="1">
              <a:lnSpc>
                <a:spcPct val="150000"/>
              </a:lnSpc>
            </a:pPr>
            <a:r>
              <a:rPr kumimoji="1" lang="en-US" sz="2500" dirty="0">
                <a:cs typeface="Times New Roman" panose="02020603050405020304" pitchFamily="18" charset="0"/>
              </a:rPr>
              <a:t>row: review</a:t>
            </a:r>
          </a:p>
          <a:p>
            <a:pPr lvl="1">
              <a:lnSpc>
                <a:spcPct val="150000"/>
              </a:lnSpc>
            </a:pPr>
            <a:r>
              <a:rPr kumimoji="1" lang="en-US" sz="2500" dirty="0">
                <a:cs typeface="Times New Roman" panose="02020603050405020304" pitchFamily="18" charset="0"/>
              </a:rPr>
              <a:t>column: word</a:t>
            </a:r>
          </a:p>
          <a:p>
            <a:pPr lvl="1">
              <a:lnSpc>
                <a:spcPct val="150000"/>
              </a:lnSpc>
            </a:pPr>
            <a:r>
              <a:rPr kumimoji="1" lang="en-US" sz="2500" dirty="0">
                <a:cs typeface="Times New Roman" panose="02020603050405020304" pitchFamily="18" charset="0"/>
              </a:rPr>
              <a:t>value: frequencies of the occur</a:t>
            </a:r>
            <a:r>
              <a:rPr kumimoji="1" lang="en-US" altLang="zh-CN" sz="2500" dirty="0">
                <a:cs typeface="Times New Roman" panose="02020603050405020304" pitchFamily="18" charset="0"/>
              </a:rPr>
              <a:t>re</a:t>
            </a:r>
            <a:r>
              <a:rPr kumimoji="1" lang="en-US" sz="2500" dirty="0">
                <a:cs typeface="Times New Roman" panose="02020603050405020304" pitchFamily="18" charset="0"/>
              </a:rPr>
              <a:t>nce of a word for each text review</a:t>
            </a:r>
          </a:p>
          <a:p>
            <a:pPr lvl="1">
              <a:lnSpc>
                <a:spcPct val="150000"/>
              </a:lnSpc>
            </a:pPr>
            <a:r>
              <a:rPr kumimoji="1" lang="en-US" altLang="zh-CN" sz="2500" dirty="0">
                <a:latin typeface="Times New Roman" panose="02020603050405020304" pitchFamily="18" charset="0"/>
                <a:cs typeface="Times New Roman" panose="02020603050405020304" pitchFamily="18" charset="0"/>
              </a:rPr>
              <a:t>a sparse matrix of 65154*13149 </a:t>
            </a:r>
            <a:endParaRPr lang="en-US" dirty="0"/>
          </a:p>
          <a:p>
            <a:pPr lvl="1">
              <a:lnSpc>
                <a:spcPct val="150000"/>
              </a:lnSpc>
            </a:pPr>
            <a:endParaRPr lang="en-US" dirty="0"/>
          </a:p>
          <a:p>
            <a:endParaRPr lang="en-US" dirty="0"/>
          </a:p>
          <a:p>
            <a:endParaRPr lang="en-US" dirty="0"/>
          </a:p>
          <a:p>
            <a:endParaRPr lang="en-US" dirty="0"/>
          </a:p>
        </p:txBody>
      </p:sp>
      <p:pic>
        <p:nvPicPr>
          <p:cNvPr id="4" name="Recorded Sound">
            <a:hlinkClick r:id="" action="ppaction://media"/>
            <a:extLst>
              <a:ext uri="{FF2B5EF4-FFF2-40B4-BE49-F238E27FC236}">
                <a16:creationId xmlns:a16="http://schemas.microsoft.com/office/drawing/2014/main" id="{D9262F53-CFF0-4046-B580-746EED19F6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4288" y="6235642"/>
            <a:ext cx="487363" cy="487363"/>
          </a:xfrm>
          <a:prstGeom prst="rect">
            <a:avLst/>
          </a:prstGeom>
        </p:spPr>
      </p:pic>
    </p:spTree>
    <p:extLst>
      <p:ext uri="{BB962C8B-B14F-4D97-AF65-F5344CB8AC3E}">
        <p14:creationId xmlns:p14="http://schemas.microsoft.com/office/powerpoint/2010/main" val="95465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519D1-76E5-D141-ADED-789EAF850954}"/>
              </a:ext>
            </a:extLst>
          </p:cNvPr>
          <p:cNvSpPr>
            <a:spLocks noGrp="1"/>
          </p:cNvSpPr>
          <p:nvPr>
            <p:ph type="title"/>
          </p:nvPr>
        </p:nvSpPr>
        <p:spPr>
          <a:xfrm>
            <a:off x="637711" y="348510"/>
            <a:ext cx="10849993" cy="1444779"/>
          </a:xfrm>
        </p:spPr>
        <p:txBody>
          <a:bodyPr>
            <a:normAutofit/>
          </a:bodyPr>
          <a:lstStyle/>
          <a:p>
            <a:r>
              <a:rPr kumimoji="1" lang="en-US" altLang="zh-CN" sz="4900" b="1" dirty="0">
                <a:latin typeface="Times New Roman" panose="02020603050405020304" pitchFamily="18" charset="0"/>
                <a:cs typeface="Times New Roman" panose="02020603050405020304" pitchFamily="18" charset="0"/>
              </a:rPr>
              <a:t>2. Statistical Analysis</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2.2 TF-IDF (cont.)</a:t>
            </a:r>
            <a:endParaRPr kumimoji="1" lang="zh-CN" altLang="en-US"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0E3C7BA2-6570-4931-AC67-017E49EC3357}"/>
              </a:ext>
            </a:extLst>
          </p:cNvPr>
          <p:cNvSpPr txBox="1">
            <a:spLocks/>
          </p:cNvSpPr>
          <p:nvPr/>
        </p:nvSpPr>
        <p:spPr>
          <a:xfrm>
            <a:off x="637712" y="19149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offset the effect: if a word occurs more often than others in general, it is more likely to occur more frequently in a review</a:t>
            </a:r>
          </a:p>
          <a:p>
            <a:r>
              <a:rPr lang="en-US" dirty="0"/>
              <a:t>Mathematical Characterization of TF-IDF</a:t>
            </a:r>
          </a:p>
          <a:p>
            <a:endParaRPr lang="en-US" dirty="0"/>
          </a:p>
          <a:p>
            <a:endParaRPr lang="en-US" dirty="0"/>
          </a:p>
          <a:p>
            <a:endParaRPr lang="en-US" dirty="0"/>
          </a:p>
          <a:p>
            <a:endParaRPr lang="en-US" dirty="0"/>
          </a:p>
          <a:p>
            <a:r>
              <a:rPr lang="en-US" altLang="zh-CN" dirty="0"/>
              <a:t>Weakness: </a:t>
            </a:r>
            <a:r>
              <a:rPr lang="en-US" altLang="zh-CN" dirty="0" err="1"/>
              <a:t>Tf-Idf</a:t>
            </a:r>
            <a:r>
              <a:rPr lang="en-US" altLang="zh-CN" dirty="0"/>
              <a:t> scores only evaluated by frequency. </a:t>
            </a:r>
            <a:endParaRPr lang="en-US" dirty="0"/>
          </a:p>
        </p:txBody>
      </p:sp>
      <p:pic>
        <p:nvPicPr>
          <p:cNvPr id="3" name="Picture 2">
            <a:extLst>
              <a:ext uri="{FF2B5EF4-FFF2-40B4-BE49-F238E27FC236}">
                <a16:creationId xmlns:a16="http://schemas.microsoft.com/office/drawing/2014/main" id="{596D3FA7-4C12-4D60-8645-BF525D30150D}"/>
              </a:ext>
            </a:extLst>
          </p:cNvPr>
          <p:cNvPicPr>
            <a:picLocks noChangeAspect="1"/>
          </p:cNvPicPr>
          <p:nvPr/>
        </p:nvPicPr>
        <p:blipFill>
          <a:blip r:embed="rId4"/>
          <a:stretch>
            <a:fillRect/>
          </a:stretch>
        </p:blipFill>
        <p:spPr>
          <a:xfrm>
            <a:off x="2915748" y="3214187"/>
            <a:ext cx="5306165" cy="1752845"/>
          </a:xfrm>
          <a:prstGeom prst="rect">
            <a:avLst/>
          </a:prstGeom>
        </p:spPr>
      </p:pic>
      <p:pic>
        <p:nvPicPr>
          <p:cNvPr id="4" name="Recorded Sound">
            <a:hlinkClick r:id="" action="ppaction://media"/>
            <a:extLst>
              <a:ext uri="{FF2B5EF4-FFF2-40B4-BE49-F238E27FC236}">
                <a16:creationId xmlns:a16="http://schemas.microsoft.com/office/drawing/2014/main" id="{66442C16-B5CB-47AB-ADDD-D3C5B653BF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4288" y="6266279"/>
            <a:ext cx="487363" cy="487363"/>
          </a:xfrm>
          <a:prstGeom prst="rect">
            <a:avLst/>
          </a:prstGeom>
        </p:spPr>
      </p:pic>
    </p:spTree>
    <p:extLst>
      <p:ext uri="{BB962C8B-B14F-4D97-AF65-F5344CB8AC3E}">
        <p14:creationId xmlns:p14="http://schemas.microsoft.com/office/powerpoint/2010/main" val="170445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519D1-76E5-D141-ADED-789EAF850954}"/>
              </a:ext>
            </a:extLst>
          </p:cNvPr>
          <p:cNvSpPr>
            <a:spLocks noGrp="1"/>
          </p:cNvSpPr>
          <p:nvPr>
            <p:ph type="title"/>
          </p:nvPr>
        </p:nvSpPr>
        <p:spPr>
          <a:xfrm>
            <a:off x="637711" y="348510"/>
            <a:ext cx="10849993" cy="1444779"/>
          </a:xfrm>
        </p:spPr>
        <p:txBody>
          <a:bodyPr>
            <a:normAutofit/>
          </a:bodyPr>
          <a:lstStyle/>
          <a:p>
            <a:r>
              <a:rPr kumimoji="1" lang="en-US" altLang="zh-CN" sz="4900" b="1" dirty="0">
                <a:latin typeface="Times New Roman" panose="02020603050405020304" pitchFamily="18" charset="0"/>
                <a:cs typeface="Times New Roman" panose="02020603050405020304" pitchFamily="18" charset="0"/>
              </a:rPr>
              <a:t>2. Statistical Analysis</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2.3 Lasso</a:t>
            </a:r>
            <a:endParaRPr kumimoji="1" lang="zh-CN" altLang="en-US"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0E3C7BA2-6570-4931-AC67-017E49EC3357}"/>
              </a:ext>
            </a:extLst>
          </p:cNvPr>
          <p:cNvSpPr txBox="1">
            <a:spLocks/>
          </p:cNvSpPr>
          <p:nvPr/>
        </p:nvSpPr>
        <p:spPr>
          <a:xfrm>
            <a:off x="637712" y="19149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Reduce the dimension of the variables (i.e., words)</a:t>
            </a:r>
          </a:p>
          <a:p>
            <a:endParaRPr lang="en-US" dirty="0"/>
          </a:p>
          <a:p>
            <a:r>
              <a:rPr lang="en-US" dirty="0"/>
              <a:t>Based on Lasso, we use Algorithm 1 (next slides) seven times using seven equally spaced thresholds (i.e., 0.6, 0.65, 0.7, 0.75, 0.8, 0.85, 0.9), take the intersect of the return variable set </a:t>
            </a:r>
            <a:r>
              <a:rPr lang="en-US" dirty="0" err="1"/>
              <a:t>Sˆstable</a:t>
            </a:r>
            <a:r>
              <a:rPr lang="en-US" dirty="0"/>
              <a:t>.</a:t>
            </a:r>
          </a:p>
          <a:p>
            <a:endParaRPr lang="en-US" dirty="0"/>
          </a:p>
          <a:p>
            <a:r>
              <a:rPr lang="en-US" dirty="0"/>
              <a:t>Results: select </a:t>
            </a:r>
            <a:r>
              <a:rPr lang="en-US" b="1" dirty="0"/>
              <a:t>765</a:t>
            </a:r>
            <a:r>
              <a:rPr lang="en-US" dirty="0"/>
              <a:t> words out of 21848</a:t>
            </a:r>
          </a:p>
          <a:p>
            <a:endParaRPr lang="en-US" dirty="0"/>
          </a:p>
        </p:txBody>
      </p:sp>
      <p:pic>
        <p:nvPicPr>
          <p:cNvPr id="4" name="Recorded Sound">
            <a:hlinkClick r:id="" action="ppaction://media"/>
            <a:extLst>
              <a:ext uri="{FF2B5EF4-FFF2-40B4-BE49-F238E27FC236}">
                <a16:creationId xmlns:a16="http://schemas.microsoft.com/office/drawing/2014/main" id="{61C330F0-C9A9-42F1-88F7-5B278CF9E9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3021" y="6292203"/>
            <a:ext cx="487363" cy="487363"/>
          </a:xfrm>
          <a:prstGeom prst="rect">
            <a:avLst/>
          </a:prstGeom>
        </p:spPr>
      </p:pic>
    </p:spTree>
    <p:extLst>
      <p:ext uri="{BB962C8B-B14F-4D97-AF65-F5344CB8AC3E}">
        <p14:creationId xmlns:p14="http://schemas.microsoft.com/office/powerpoint/2010/main" val="269382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519D1-76E5-D141-ADED-789EAF850954}"/>
              </a:ext>
            </a:extLst>
          </p:cNvPr>
          <p:cNvSpPr>
            <a:spLocks noGrp="1"/>
          </p:cNvSpPr>
          <p:nvPr>
            <p:ph type="title"/>
          </p:nvPr>
        </p:nvSpPr>
        <p:spPr>
          <a:xfrm>
            <a:off x="637711" y="348510"/>
            <a:ext cx="10849993" cy="1444779"/>
          </a:xfrm>
        </p:spPr>
        <p:txBody>
          <a:bodyPr>
            <a:normAutofit/>
          </a:bodyPr>
          <a:lstStyle/>
          <a:p>
            <a:r>
              <a:rPr kumimoji="1" lang="en-US" altLang="zh-CN" sz="4900" b="1" dirty="0">
                <a:latin typeface="Times New Roman" panose="02020603050405020304" pitchFamily="18" charset="0"/>
                <a:cs typeface="Times New Roman" panose="02020603050405020304" pitchFamily="18" charset="0"/>
              </a:rPr>
              <a:t>2. Statistical Analysis</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2.3 Lasso (cont.)</a:t>
            </a:r>
            <a:endParaRPr kumimoji="1" lang="zh-CN" altLang="en-US"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93FA024-4F6B-4DDC-B684-8D1903C25E83}"/>
              </a:ext>
            </a:extLst>
          </p:cNvPr>
          <p:cNvPicPr>
            <a:picLocks noChangeAspect="1"/>
          </p:cNvPicPr>
          <p:nvPr/>
        </p:nvPicPr>
        <p:blipFill>
          <a:blip r:embed="rId4"/>
          <a:stretch>
            <a:fillRect/>
          </a:stretch>
        </p:blipFill>
        <p:spPr>
          <a:xfrm>
            <a:off x="637711" y="1564424"/>
            <a:ext cx="9340789" cy="5142475"/>
          </a:xfrm>
          <a:prstGeom prst="rect">
            <a:avLst/>
          </a:prstGeom>
        </p:spPr>
      </p:pic>
      <p:pic>
        <p:nvPicPr>
          <p:cNvPr id="3" name="Recorded Sound">
            <a:hlinkClick r:id="" action="ppaction://media"/>
            <a:extLst>
              <a:ext uri="{FF2B5EF4-FFF2-40B4-BE49-F238E27FC236}">
                <a16:creationId xmlns:a16="http://schemas.microsoft.com/office/drawing/2014/main" id="{F0199BFA-DB10-4967-90FC-3136ECEEC7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4289" y="6358853"/>
            <a:ext cx="487363" cy="487363"/>
          </a:xfrm>
          <a:prstGeom prst="rect">
            <a:avLst/>
          </a:prstGeom>
        </p:spPr>
      </p:pic>
    </p:spTree>
    <p:extLst>
      <p:ext uri="{BB962C8B-B14F-4D97-AF65-F5344CB8AC3E}">
        <p14:creationId xmlns:p14="http://schemas.microsoft.com/office/powerpoint/2010/main" val="375976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519D1-76E5-D141-ADED-789EAF850954}"/>
              </a:ext>
            </a:extLst>
          </p:cNvPr>
          <p:cNvSpPr>
            <a:spLocks noGrp="1"/>
          </p:cNvSpPr>
          <p:nvPr>
            <p:ph type="title"/>
          </p:nvPr>
        </p:nvSpPr>
        <p:spPr>
          <a:xfrm>
            <a:off x="637711" y="348510"/>
            <a:ext cx="10849993" cy="1444779"/>
          </a:xfrm>
        </p:spPr>
        <p:txBody>
          <a:bodyPr>
            <a:normAutofit/>
          </a:bodyPr>
          <a:lstStyle/>
          <a:p>
            <a:r>
              <a:rPr kumimoji="1" lang="en-US" altLang="zh-CN" sz="4900" b="1" dirty="0">
                <a:latin typeface="Times New Roman" panose="02020603050405020304" pitchFamily="18" charset="0"/>
                <a:cs typeface="Times New Roman" panose="02020603050405020304" pitchFamily="18" charset="0"/>
              </a:rPr>
              <a:t>2. Statistical Analysis</a:t>
            </a:r>
            <a:br>
              <a:rPr kumimoji="1" lang="en-US" altLang="zh-CN" b="1" dirty="0">
                <a:latin typeface="Times New Roman" panose="02020603050405020304" pitchFamily="18" charset="0"/>
                <a:cs typeface="Times New Roman" panose="02020603050405020304" pitchFamily="18" charset="0"/>
              </a:rPr>
            </a:br>
            <a:r>
              <a:rPr kumimoji="1" lang="en-US" altLang="zh-CN" sz="3600" b="1" dirty="0">
                <a:latin typeface="Times New Roman" panose="02020603050405020304" pitchFamily="18" charset="0"/>
                <a:cs typeface="Times New Roman" panose="02020603050405020304" pitchFamily="18" charset="0"/>
              </a:rPr>
              <a:t>2.4 Model Fitting</a:t>
            </a:r>
            <a:endParaRPr kumimoji="1" lang="zh-CN" altLang="en-US" b="1"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0E3C7BA2-6570-4931-AC67-017E49EC3357}"/>
              </a:ext>
            </a:extLst>
          </p:cNvPr>
          <p:cNvSpPr txBox="1">
            <a:spLocks/>
          </p:cNvSpPr>
          <p:nvPr/>
        </p:nvSpPr>
        <p:spPr>
          <a:xfrm>
            <a:off x="637712" y="19149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Methods: multiple-testing for the 765 words, with the </a:t>
            </a:r>
            <a:r>
              <a:rPr lang="en-US" dirty="0" err="1"/>
              <a:t>bonferroni</a:t>
            </a:r>
            <a:r>
              <a:rPr lang="en-US" dirty="0"/>
              <a:t> correction</a:t>
            </a:r>
          </a:p>
          <a:p>
            <a:endParaRPr lang="en-US" dirty="0"/>
          </a:p>
          <a:p>
            <a:r>
              <a:rPr lang="en-US" dirty="0"/>
              <a:t>Results: 253 words with p = 0.05/765 = 6.54 ∗ 10−5 are considered to be significant to the overall rating scores</a:t>
            </a:r>
          </a:p>
          <a:p>
            <a:endParaRPr lang="en-US" dirty="0"/>
          </a:p>
          <a:p>
            <a:r>
              <a:rPr lang="en-US" dirty="0"/>
              <a:t>Top 10 variables based on p value (next slide)</a:t>
            </a:r>
          </a:p>
          <a:p>
            <a:endParaRPr lang="en-US" dirty="0"/>
          </a:p>
        </p:txBody>
      </p:sp>
      <p:pic>
        <p:nvPicPr>
          <p:cNvPr id="3" name="Recorded Sound">
            <a:hlinkClick r:id="" action="ppaction://media"/>
            <a:extLst>
              <a:ext uri="{FF2B5EF4-FFF2-40B4-BE49-F238E27FC236}">
                <a16:creationId xmlns:a16="http://schemas.microsoft.com/office/drawing/2014/main" id="{9741D425-16DF-43EC-B14D-37C461E26B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4288" y="6206644"/>
            <a:ext cx="487363" cy="487363"/>
          </a:xfrm>
          <a:prstGeom prst="rect">
            <a:avLst/>
          </a:prstGeom>
        </p:spPr>
      </p:pic>
    </p:spTree>
    <p:extLst>
      <p:ext uri="{BB962C8B-B14F-4D97-AF65-F5344CB8AC3E}">
        <p14:creationId xmlns:p14="http://schemas.microsoft.com/office/powerpoint/2010/main" val="209883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1009</Words>
  <Application>Microsoft Office PowerPoint</Application>
  <PresentationFormat>Widescreen</PresentationFormat>
  <Paragraphs>102</Paragraphs>
  <Slides>23</Slides>
  <Notes>1</Notes>
  <HiddenSlides>0</HiddenSlides>
  <MMClips>23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等线</vt:lpstr>
      <vt:lpstr>等线 Light</vt:lpstr>
      <vt:lpstr>Arial</vt:lpstr>
      <vt:lpstr>Times New Roman</vt:lpstr>
      <vt:lpstr>Office 主题​​</vt:lpstr>
      <vt:lpstr>Yelp Review Analysis for Burger Businesses</vt:lpstr>
      <vt:lpstr>1. Introduction</vt:lpstr>
      <vt:lpstr>2. Statistical Analysis 2.1 Data Cleaning</vt:lpstr>
      <vt:lpstr>2. Statistical Analysis 2.1 Data Cleaning (Cont.)</vt:lpstr>
      <vt:lpstr>2. Statistical Analysis 2.2 TF-IDF (Term Frequency-Inverse Document Frequency)</vt:lpstr>
      <vt:lpstr>2. Statistical Analysis 2.2 TF-IDF (cont.)</vt:lpstr>
      <vt:lpstr>2. Statistical Analysis 2.3 Lasso</vt:lpstr>
      <vt:lpstr>2. Statistical Analysis 2.3 Lasso (cont.)</vt:lpstr>
      <vt:lpstr>2. Statistical Analysis 2.4 Model Fitting</vt:lpstr>
      <vt:lpstr>2. Statistical Analysis 2.4 Model Fitting</vt:lpstr>
      <vt:lpstr>2. Statistical Analysis 2.4 Model Fitting</vt:lpstr>
      <vt:lpstr>2. Statistical Analysis 2.5 Regression tree on attributes</vt:lpstr>
      <vt:lpstr>3. Insights &amp; Action Plan 3.1 Overall Ratings</vt:lpstr>
      <vt:lpstr>3. Insights &amp; Action Plan 3.1 Overall Ratings</vt:lpstr>
      <vt:lpstr>3. Insights &amp; Action Plan 3.1 Overall Ratings</vt:lpstr>
      <vt:lpstr>3. Insights &amp; Action Plan 3.2 Cloud plot</vt:lpstr>
      <vt:lpstr>3. Insights &amp; Action Plan 3.3 Helpful Decisions from Reviews</vt:lpstr>
      <vt:lpstr>PowerPoint Presentation</vt:lpstr>
      <vt:lpstr>4. Strengths and Weaknesses</vt:lpstr>
      <vt:lpstr>4. Strengths and Weaknesses</vt:lpstr>
      <vt:lpstr>4. Strengths and Weaknesses</vt:lpstr>
      <vt:lpstr>4. Strengths and Weaknesses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Body Fat Calculator</dc:title>
  <dc:creator>YUAN CAO</dc:creator>
  <cp:lastModifiedBy>Zhang Shushu</cp:lastModifiedBy>
  <cp:revision>42</cp:revision>
  <dcterms:created xsi:type="dcterms:W3CDTF">2020-10-24T21:58:10Z</dcterms:created>
  <dcterms:modified xsi:type="dcterms:W3CDTF">2020-12-03T01:45:42Z</dcterms:modified>
</cp:coreProperties>
</file>